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04"/>
  </p:notesMasterIdLst>
  <p:sldIdLst>
    <p:sldId id="256" r:id="rId2"/>
    <p:sldId id="259" r:id="rId3"/>
    <p:sldId id="260" r:id="rId4"/>
    <p:sldId id="421" r:id="rId5"/>
    <p:sldId id="262" r:id="rId6"/>
    <p:sldId id="422" r:id="rId7"/>
    <p:sldId id="423" r:id="rId8"/>
    <p:sldId id="424" r:id="rId9"/>
    <p:sldId id="425" r:id="rId10"/>
    <p:sldId id="428" r:id="rId11"/>
    <p:sldId id="429" r:id="rId12"/>
    <p:sldId id="430" r:id="rId13"/>
    <p:sldId id="431" r:id="rId14"/>
    <p:sldId id="432" r:id="rId15"/>
    <p:sldId id="433" r:id="rId16"/>
    <p:sldId id="434" r:id="rId17"/>
    <p:sldId id="427" r:id="rId18"/>
    <p:sldId id="435" r:id="rId19"/>
    <p:sldId id="436" r:id="rId20"/>
    <p:sldId id="437" r:id="rId21"/>
    <p:sldId id="438" r:id="rId22"/>
    <p:sldId id="439" r:id="rId23"/>
    <p:sldId id="294" r:id="rId24"/>
    <p:sldId id="295" r:id="rId25"/>
    <p:sldId id="296" r:id="rId26"/>
    <p:sldId id="297" r:id="rId27"/>
    <p:sldId id="298" r:id="rId28"/>
    <p:sldId id="299" r:id="rId29"/>
    <p:sldId id="307" r:id="rId30"/>
    <p:sldId id="308" r:id="rId31"/>
    <p:sldId id="309" r:id="rId32"/>
    <p:sldId id="310" r:id="rId33"/>
    <p:sldId id="311" r:id="rId34"/>
    <p:sldId id="312" r:id="rId35"/>
    <p:sldId id="313" r:id="rId36"/>
    <p:sldId id="314" r:id="rId37"/>
    <p:sldId id="320" r:id="rId38"/>
    <p:sldId id="440" r:id="rId39"/>
    <p:sldId id="441" r:id="rId40"/>
    <p:sldId id="442" r:id="rId41"/>
    <p:sldId id="443" r:id="rId42"/>
    <p:sldId id="444" r:id="rId43"/>
    <p:sldId id="445" r:id="rId44"/>
    <p:sldId id="446" r:id="rId45"/>
    <p:sldId id="447" r:id="rId46"/>
    <p:sldId id="448" r:id="rId47"/>
    <p:sldId id="449" r:id="rId48"/>
    <p:sldId id="453" r:id="rId49"/>
    <p:sldId id="450" r:id="rId50"/>
    <p:sldId id="451" r:id="rId51"/>
    <p:sldId id="452" r:id="rId52"/>
    <p:sldId id="322" r:id="rId53"/>
    <p:sldId id="323" r:id="rId54"/>
    <p:sldId id="324" r:id="rId55"/>
    <p:sldId id="325" r:id="rId56"/>
    <p:sldId id="326" r:id="rId57"/>
    <p:sldId id="327" r:id="rId58"/>
    <p:sldId id="328" r:id="rId59"/>
    <p:sldId id="329" r:id="rId60"/>
    <p:sldId id="349" r:id="rId61"/>
    <p:sldId id="350" r:id="rId62"/>
    <p:sldId id="354" r:id="rId63"/>
    <p:sldId id="376" r:id="rId64"/>
    <p:sldId id="378" r:id="rId65"/>
    <p:sldId id="454" r:id="rId66"/>
    <p:sldId id="379" r:id="rId67"/>
    <p:sldId id="380" r:id="rId68"/>
    <p:sldId id="381" r:id="rId69"/>
    <p:sldId id="382" r:id="rId70"/>
    <p:sldId id="383" r:id="rId71"/>
    <p:sldId id="384" r:id="rId72"/>
    <p:sldId id="385" r:id="rId73"/>
    <p:sldId id="392" r:id="rId74"/>
    <p:sldId id="393" r:id="rId75"/>
    <p:sldId id="394" r:id="rId76"/>
    <p:sldId id="395" r:id="rId77"/>
    <p:sldId id="396" r:id="rId78"/>
    <p:sldId id="397" r:id="rId79"/>
    <p:sldId id="398" r:id="rId80"/>
    <p:sldId id="399" r:id="rId81"/>
    <p:sldId id="411" r:id="rId82"/>
    <p:sldId id="413" r:id="rId83"/>
    <p:sldId id="416" r:id="rId84"/>
    <p:sldId id="455" r:id="rId85"/>
    <p:sldId id="456" r:id="rId86"/>
    <p:sldId id="457" r:id="rId87"/>
    <p:sldId id="458" r:id="rId88"/>
    <p:sldId id="459" r:id="rId89"/>
    <p:sldId id="461" r:id="rId90"/>
    <p:sldId id="462" r:id="rId91"/>
    <p:sldId id="463" r:id="rId92"/>
    <p:sldId id="464" r:id="rId93"/>
    <p:sldId id="465" r:id="rId94"/>
    <p:sldId id="466" r:id="rId95"/>
    <p:sldId id="467" r:id="rId96"/>
    <p:sldId id="468" r:id="rId97"/>
    <p:sldId id="469" r:id="rId98"/>
    <p:sldId id="470" r:id="rId99"/>
    <p:sldId id="471" r:id="rId100"/>
    <p:sldId id="472" r:id="rId101"/>
    <p:sldId id="473" r:id="rId102"/>
    <p:sldId id="460" r:id="rId10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theme" Target="theme/theme1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6B289-7559-4A64-A331-2B61EC2732F8}" type="datetimeFigureOut">
              <a:rPr lang="ru-RU" smtClean="0"/>
              <a:t>26.11.2015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69372C-6E71-4EB5-8156-80BF516BAD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970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26.11.2015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2680D-0A13-4F15-9B65-A0D43BF76F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623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26.11.2015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26.11.2015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Заголовок 1"/>
          <p:cNvSpPr>
            <a:spLocks noGrp="1"/>
          </p:cNvSpPr>
          <p:nvPr>
            <p:ph type="ctrTitle"/>
          </p:nvPr>
        </p:nvSpPr>
        <p:spPr>
          <a:xfrm>
            <a:off x="899592" y="1196752"/>
            <a:ext cx="7175500" cy="2519363"/>
          </a:xfrm>
          <a:extLst/>
        </p:spPr>
        <p:txBody>
          <a:bodyPr/>
          <a:lstStyle/>
          <a:p>
            <a:pPr>
              <a:defRPr/>
            </a:pPr>
            <a:r>
              <a:rPr lang="ru-RU" sz="54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chemeClr val="hlink">
                      <a:alpha val="79999"/>
                    </a:schemeClr>
                  </a:outerShdw>
                </a:effectLst>
                <a:latin typeface="Impact"/>
              </a:rPr>
              <a:t/>
            </a:r>
            <a:br>
              <a:rPr lang="ru-RU" sz="54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chemeClr val="hlink">
                      <a:alpha val="79999"/>
                    </a:schemeClr>
                  </a:outerShdw>
                </a:effectLst>
                <a:latin typeface="Impact"/>
              </a:rPr>
            </a:br>
            <a:endParaRPr lang="ru-RU" altLang="ru-RU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650" y="4186238"/>
            <a:ext cx="7993063" cy="1979612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ru-RU" b="1" dirty="0" err="1"/>
              <a:t>Гилёва</a:t>
            </a:r>
            <a:r>
              <a:rPr lang="ru-RU" b="1" dirty="0"/>
              <a:t> Наталья </a:t>
            </a:r>
            <a:r>
              <a:rPr lang="ru-RU" b="1" dirty="0" smtClean="0"/>
              <a:t>Васильевна</a:t>
            </a:r>
          </a:p>
          <a:p>
            <a:pPr>
              <a:defRPr/>
            </a:pPr>
            <a:r>
              <a:rPr lang="ru-RU" dirty="0"/>
              <a:t>кандидат юридических </a:t>
            </a:r>
            <a:r>
              <a:rPr lang="ru-RU" dirty="0" smtClean="0"/>
              <a:t>наук</a:t>
            </a:r>
          </a:p>
          <a:p>
            <a:pPr>
              <a:defRPr/>
            </a:pPr>
            <a:r>
              <a:rPr lang="ru-RU" dirty="0"/>
              <a:t>д</a:t>
            </a:r>
            <a:r>
              <a:rPr lang="ru-RU" dirty="0" smtClean="0"/>
              <a:t>оцент </a:t>
            </a:r>
            <a:r>
              <a:rPr lang="ru-RU"/>
              <a:t>кафедры </a:t>
            </a:r>
            <a:r>
              <a:rPr lang="ru-RU" smtClean="0"/>
              <a:t>международного </a:t>
            </a:r>
            <a:r>
              <a:rPr lang="ru-RU" dirty="0"/>
              <a:t>права </a:t>
            </a:r>
            <a:r>
              <a:rPr lang="ru-RU" dirty="0" err="1" smtClean="0"/>
              <a:t>КазНУ</a:t>
            </a:r>
            <a:r>
              <a:rPr lang="ru-RU" dirty="0" smtClean="0"/>
              <a:t> </a:t>
            </a:r>
            <a:r>
              <a:rPr lang="ru-RU" dirty="0"/>
              <a:t>им. </a:t>
            </a:r>
            <a:r>
              <a:rPr lang="ru-RU" dirty="0" smtClean="0"/>
              <a:t>аль-</a:t>
            </a:r>
            <a:r>
              <a:rPr lang="ru-RU" dirty="0" err="1" smtClean="0"/>
              <a:t>Фараби</a:t>
            </a:r>
            <a:r>
              <a:rPr lang="ru-RU" dirty="0" smtClean="0"/>
              <a:t>, Консультант Юридической компании «Колибри Казахстан»</a:t>
            </a:r>
            <a:endParaRPr lang="ru-RU" dirty="0"/>
          </a:p>
        </p:txBody>
      </p:sp>
      <p:sp>
        <p:nvSpPr>
          <p:cNvPr id="4" name="WordArt 4"/>
          <p:cNvSpPr>
            <a:spLocks noChangeArrowheads="1" noChangeShapeType="1" noTextEdit="1"/>
          </p:cNvSpPr>
          <p:nvPr/>
        </p:nvSpPr>
        <p:spPr bwMode="auto">
          <a:xfrm>
            <a:off x="611188" y="620713"/>
            <a:ext cx="7993062" cy="3600450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chemeClr val="hlink">
                      <a:alpha val="79999"/>
                    </a:schemeClr>
                  </a:outerShdw>
                </a:effectLst>
                <a:latin typeface="Impact"/>
              </a:rPr>
              <a:t>Т Р У Д О В О Й</a:t>
            </a:r>
          </a:p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chemeClr val="hlink">
                      <a:alpha val="79999"/>
                    </a:schemeClr>
                  </a:outerShdw>
                </a:effectLst>
                <a:latin typeface="Impact"/>
              </a:rPr>
              <a:t>Кодекс РК</a:t>
            </a:r>
          </a:p>
        </p:txBody>
      </p:sp>
    </p:spTree>
    <p:extLst>
      <p:ext uri="{BB962C8B-B14F-4D97-AF65-F5344CB8AC3E}">
        <p14:creationId xmlns:p14="http://schemas.microsoft.com/office/powerpoint/2010/main" val="1045613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5" name="Объект 2"/>
          <p:cNvSpPr>
            <a:spLocks noGrp="1"/>
          </p:cNvSpPr>
          <p:nvPr>
            <p:ph idx="1"/>
          </p:nvPr>
        </p:nvSpPr>
        <p:spPr>
          <a:xfrm>
            <a:off x="457200" y="1355725"/>
            <a:ext cx="8229600" cy="4511675"/>
          </a:xfrm>
        </p:spPr>
        <p:txBody>
          <a:bodyPr/>
          <a:lstStyle/>
          <a:p>
            <a:r>
              <a:rPr lang="ru-RU" altLang="ru-RU" dirty="0" smtClean="0"/>
              <a:t>Индивидуальные трудовые споры </a:t>
            </a:r>
            <a:r>
              <a:rPr lang="ru-RU" altLang="ru-RU" dirty="0" smtClean="0">
                <a:solidFill>
                  <a:srgbClr val="FF0000"/>
                </a:solidFill>
              </a:rPr>
              <a:t>рассматриваются согласительными комиссиями</a:t>
            </a:r>
            <a:r>
              <a:rPr lang="ru-RU" altLang="ru-RU" dirty="0" smtClean="0"/>
              <a:t>, а по вопросам, неурегулированным либо </a:t>
            </a:r>
            <a:r>
              <a:rPr lang="ru-RU" altLang="ru-RU" dirty="0" err="1" smtClean="0"/>
              <a:t>неисполнени</a:t>
            </a:r>
            <a:r>
              <a:rPr lang="kk-KZ" altLang="ru-RU" dirty="0" smtClean="0"/>
              <a:t>я</a:t>
            </a:r>
            <a:r>
              <a:rPr lang="ru-RU" altLang="ru-RU" dirty="0" smtClean="0"/>
              <a:t> решения согласительной комиссии, – судами, за исключением субъектов малого предпринимательства</a:t>
            </a:r>
            <a:r>
              <a:rPr lang="kk-KZ" altLang="ru-RU" dirty="0" smtClean="0"/>
              <a:t> и </a:t>
            </a:r>
            <a:r>
              <a:rPr lang="ru-RU" altLang="ru-RU" dirty="0" smtClean="0"/>
              <a:t>руководителей исполнительного органа юридического лица.</a:t>
            </a:r>
          </a:p>
          <a:p>
            <a:endParaRPr lang="ru-RU" altLang="ru-RU" dirty="0" smtClean="0"/>
          </a:p>
        </p:txBody>
      </p:sp>
      <p:sp>
        <p:nvSpPr>
          <p:cNvPr id="15667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985B6BA-E548-4197-A83C-792AAA8397D1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ru-RU" altLang="ru-RU" sz="1200" smtClean="0">
              <a:latin typeface="Arial Black" pitchFamily="34" charset="0"/>
            </a:endParaRPr>
          </a:p>
        </p:txBody>
      </p:sp>
      <p:sp>
        <p:nvSpPr>
          <p:cNvPr id="15667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altLang="ru-RU" sz="2400" smtClean="0"/>
              <a:t>Порядок рассмотрения индивидуального трудового спора </a:t>
            </a:r>
            <a:br>
              <a:rPr lang="ru-RU" altLang="ru-RU" sz="2400" smtClean="0"/>
            </a:br>
            <a:endParaRPr lang="ru-RU" altLang="ru-RU" sz="2400" smtClean="0"/>
          </a:p>
        </p:txBody>
      </p:sp>
    </p:spTree>
    <p:extLst>
      <p:ext uri="{BB962C8B-B14F-4D97-AF65-F5344CB8AC3E}">
        <p14:creationId xmlns:p14="http://schemas.microsoft.com/office/powerpoint/2010/main" val="319037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Предоставление трудового отпуска по частям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По соглашению между работником и работодателем оплачиваемый ежегодный трудовой отпуск может быть разделен на части. </a:t>
            </a: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При </a:t>
            </a:r>
            <a:r>
              <a:rPr lang="ru-RU" dirty="0">
                <a:solidFill>
                  <a:srgbClr val="FF0000"/>
                </a:solidFill>
              </a:rPr>
              <a:t>этом одна из частей оплачиваемого ежегодного трудового отпуска должна быть не менее двух календарных недель продолжительности отпуска, предусмотренного в трудовом договоре работника.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9459584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C01177-56DB-4344-ABF9-5FD4F98EFBA6}" type="slidenum">
              <a:rPr lang="ru-RU" altLang="ru-RU"/>
              <a:pPr>
                <a:defRPr/>
              </a:pPr>
              <a:t>101</a:t>
            </a:fld>
            <a:endParaRPr lang="ru-RU" altLang="ru-RU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  <a:defRPr/>
            </a:pPr>
            <a:endParaRPr lang="ru-RU" altLang="ru-RU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eaLnBrk="1" hangingPunct="1">
              <a:buNone/>
              <a:defRPr/>
            </a:pPr>
            <a:r>
              <a:rPr lang="ru-RU" alt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Работодатель обязан</a:t>
            </a:r>
            <a:r>
              <a:rPr lang="ru-RU" altLang="ru-RU" b="1" dirty="0" smtClean="0"/>
              <a:t> предоставлять работнику ежегодный оплачиваемый трудовой отпуск (Подпункт </a:t>
            </a:r>
            <a:r>
              <a:rPr lang="ru-RU" altLang="ru-RU" b="1" dirty="0" smtClean="0"/>
              <a:t>16) </a:t>
            </a:r>
            <a:r>
              <a:rPr lang="ru-RU" altLang="ru-RU" b="1" dirty="0" smtClean="0"/>
              <a:t>п. 2 ст. 23 ТК) </a:t>
            </a:r>
            <a:endParaRPr lang="ru-RU" altLang="ru-RU" b="1" dirty="0" smtClean="0"/>
          </a:p>
          <a:p>
            <a:pPr marL="0" indent="0" eaLnBrk="1" hangingPunct="1">
              <a:buNone/>
              <a:defRPr/>
            </a:pPr>
            <a:endParaRPr lang="ru-RU" altLang="ru-RU" b="1" dirty="0" smtClean="0"/>
          </a:p>
          <a:p>
            <a:pPr>
              <a:defRPr/>
            </a:pPr>
            <a:r>
              <a:rPr lang="ru-RU" dirty="0"/>
              <a:t>Очередность предоставления оплачиваемых ежегодных трудовых отпусков работникам определяется ежегодно в соответствии с графиком отпусков, утверждаемым работодателем с учетом мнения работников, либо устанавливается </a:t>
            </a:r>
            <a:r>
              <a:rPr lang="ru-RU" dirty="0">
                <a:solidFill>
                  <a:srgbClr val="FF0000"/>
                </a:solidFill>
              </a:rPr>
              <a:t>вне графика отпусков </a:t>
            </a:r>
            <a:r>
              <a:rPr lang="ru-RU" dirty="0"/>
              <a:t>по соглашению сторон. </a:t>
            </a:r>
          </a:p>
          <a:p>
            <a:pPr eaLnBrk="1" hangingPunct="1">
              <a:defRPr/>
            </a:pPr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3924896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318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Объект 2"/>
          <p:cNvSpPr>
            <a:spLocks noGrp="1"/>
          </p:cNvSpPr>
          <p:nvPr>
            <p:ph idx="1"/>
          </p:nvPr>
        </p:nvSpPr>
        <p:spPr>
          <a:xfrm>
            <a:off x="457200" y="620713"/>
            <a:ext cx="8291513" cy="5472112"/>
          </a:xfrm>
        </p:spPr>
        <p:txBody>
          <a:bodyPr>
            <a:normAutofit/>
          </a:bodyPr>
          <a:lstStyle/>
          <a:p>
            <a:r>
              <a:rPr lang="ru-RU" altLang="ru-RU" sz="2800" dirty="0" smtClean="0"/>
              <a:t>Количественный состав членов согласительной комиссии, </a:t>
            </a:r>
            <a:endParaRPr lang="ru-RU" altLang="ru-RU" sz="2800" dirty="0" smtClean="0"/>
          </a:p>
          <a:p>
            <a:r>
              <a:rPr lang="ru-RU" altLang="ru-RU" sz="2800" dirty="0" smtClean="0"/>
              <a:t>порядок </a:t>
            </a:r>
            <a:r>
              <a:rPr lang="ru-RU" altLang="ru-RU" sz="2800" dirty="0" smtClean="0"/>
              <a:t>ее работы, </a:t>
            </a:r>
            <a:endParaRPr lang="ru-RU" altLang="ru-RU" sz="2800" dirty="0" smtClean="0"/>
          </a:p>
          <a:p>
            <a:r>
              <a:rPr lang="ru-RU" altLang="ru-RU" sz="2800" dirty="0" smtClean="0"/>
              <a:t>содержание </a:t>
            </a:r>
            <a:r>
              <a:rPr lang="ru-RU" altLang="ru-RU" sz="2800" dirty="0" smtClean="0"/>
              <a:t>и порядок принятия решения согласительной комиссией, </a:t>
            </a:r>
            <a:endParaRPr lang="ru-RU" altLang="ru-RU" sz="2800" dirty="0" smtClean="0"/>
          </a:p>
          <a:p>
            <a:r>
              <a:rPr lang="ru-RU" altLang="ru-RU" sz="2800" dirty="0" smtClean="0"/>
              <a:t>срок </a:t>
            </a:r>
            <a:r>
              <a:rPr lang="ru-RU" altLang="ru-RU" sz="2800" dirty="0" smtClean="0"/>
              <a:t>полномочий согласительной комиссии, </a:t>
            </a:r>
            <a:endParaRPr lang="ru-RU" altLang="ru-RU" sz="2800" dirty="0" smtClean="0"/>
          </a:p>
          <a:p>
            <a:r>
              <a:rPr lang="ru-RU" altLang="ru-RU" sz="2800" dirty="0" smtClean="0"/>
              <a:t>вопрос </a:t>
            </a:r>
            <a:r>
              <a:rPr lang="ru-RU" altLang="ru-RU" sz="2800" dirty="0" smtClean="0"/>
              <a:t>о привлечении </a:t>
            </a:r>
            <a:r>
              <a:rPr lang="kk-KZ" altLang="ru-RU" sz="2800" dirty="0" smtClean="0"/>
              <a:t>посредника</a:t>
            </a:r>
            <a:r>
              <a:rPr lang="ru-RU" altLang="ru-RU" sz="2800" dirty="0" smtClean="0"/>
              <a:t> </a:t>
            </a:r>
            <a:r>
              <a:rPr lang="ru-RU" altLang="ru-RU" sz="2800" dirty="0" smtClean="0">
                <a:solidFill>
                  <a:srgbClr val="FF0000"/>
                </a:solidFill>
              </a:rPr>
              <a:t>устанавливаются в письменном соглашении </a:t>
            </a:r>
            <a:r>
              <a:rPr lang="ru-RU" altLang="ru-RU" sz="2800" dirty="0" smtClean="0"/>
              <a:t>между работодателем и представителями работников </a:t>
            </a:r>
            <a:r>
              <a:rPr lang="ru-RU" altLang="ru-RU" sz="2800" dirty="0" smtClean="0">
                <a:solidFill>
                  <a:srgbClr val="FF0000"/>
                </a:solidFill>
              </a:rPr>
              <a:t>либо в коллективном договоре. </a:t>
            </a:r>
          </a:p>
          <a:p>
            <a:endParaRPr lang="ru-RU" altLang="ru-RU" sz="2800" dirty="0" smtClean="0"/>
          </a:p>
        </p:txBody>
      </p:sp>
      <p:sp>
        <p:nvSpPr>
          <p:cNvPr id="157699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75DCD4C-8C5B-426F-A3C6-472D9AF4F17C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769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Объект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318125"/>
          </a:xfrm>
        </p:spPr>
        <p:txBody>
          <a:bodyPr/>
          <a:lstStyle/>
          <a:p>
            <a:r>
              <a:rPr lang="ru-RU" altLang="ru-RU" sz="2800" dirty="0" smtClean="0"/>
              <a:t>Спор </a:t>
            </a:r>
            <a:r>
              <a:rPr lang="ru-RU" altLang="ru-RU" sz="2800" dirty="0" smtClean="0"/>
              <a:t>рассматривается </a:t>
            </a:r>
            <a:r>
              <a:rPr lang="ru-RU" altLang="ru-RU" sz="2800" dirty="0" smtClean="0">
                <a:solidFill>
                  <a:srgbClr val="FF0000"/>
                </a:solidFill>
              </a:rPr>
              <a:t>в присутствии заявителя и (или) уполномоченного им представителя</a:t>
            </a:r>
            <a:r>
              <a:rPr lang="ru-RU" altLang="ru-RU" sz="2800" dirty="0" smtClean="0"/>
              <a:t> в пределах делегированных ему полномочий </a:t>
            </a:r>
            <a:r>
              <a:rPr lang="kk-KZ" altLang="ru-RU" sz="2800" dirty="0" smtClean="0"/>
              <a:t>в соответствии с нормативными правовыми актами </a:t>
            </a:r>
            <a:r>
              <a:rPr lang="ru-RU" altLang="ru-RU" sz="2800" dirty="0" smtClean="0"/>
              <a:t>Республики Казахстан.</a:t>
            </a:r>
          </a:p>
          <a:p>
            <a:endParaRPr lang="ru-RU" altLang="ru-RU" dirty="0" smtClean="0"/>
          </a:p>
          <a:p>
            <a:r>
              <a:rPr lang="ru-RU" altLang="ru-RU" dirty="0" smtClean="0"/>
              <a:t>Заявление</a:t>
            </a:r>
            <a:r>
              <a:rPr lang="ru-RU" altLang="ru-RU" dirty="0"/>
              <a:t>, поступившее в согласительную комиссию, подлежит обязательной регистрации указанной комиссией в день подачи. </a:t>
            </a:r>
          </a:p>
          <a:p>
            <a:endParaRPr lang="ru-RU" altLang="ru-RU" dirty="0" smtClean="0"/>
          </a:p>
        </p:txBody>
      </p:sp>
      <p:sp>
        <p:nvSpPr>
          <p:cNvPr id="158723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6EF7DE5-3F7E-403D-8112-5A834B3CAC54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5039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Объект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318125"/>
          </a:xfrm>
        </p:spPr>
        <p:txBody>
          <a:bodyPr/>
          <a:lstStyle/>
          <a:p>
            <a:r>
              <a:rPr lang="ru-RU" altLang="ru-RU" dirty="0" smtClean="0"/>
              <a:t>Согласительная комиссия обязана рассмотреть спор </a:t>
            </a:r>
            <a:r>
              <a:rPr lang="ru-RU" altLang="ru-RU" dirty="0" smtClean="0">
                <a:solidFill>
                  <a:srgbClr val="FF0000"/>
                </a:solidFill>
              </a:rPr>
              <a:t>в течение пятнадцати рабочих дней со дня регистрации </a:t>
            </a:r>
            <a:r>
              <a:rPr lang="ru-RU" altLang="ru-RU" dirty="0" smtClean="0"/>
              <a:t>заявления и выдать сторонам спора копии решения в трехдневный срок со дня его принятия</a:t>
            </a:r>
            <a:r>
              <a:rPr lang="ru-RU" altLang="ru-RU" dirty="0" smtClean="0"/>
              <a:t>.</a:t>
            </a:r>
          </a:p>
          <a:p>
            <a:pPr marL="109728" indent="0">
              <a:buNone/>
            </a:pPr>
            <a:endParaRPr lang="ru-RU" altLang="ru-RU" dirty="0" smtClean="0"/>
          </a:p>
          <a:p>
            <a:r>
              <a:rPr lang="ru-RU" altLang="ru-RU" dirty="0" smtClean="0"/>
              <a:t>Решение согласительной комиссии подлежит исполнению в установленный ею срок, за исключением спора о восстановлении на работе. </a:t>
            </a:r>
          </a:p>
        </p:txBody>
      </p:sp>
      <p:sp>
        <p:nvSpPr>
          <p:cNvPr id="159747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E35401F-7A8D-4266-B481-3BCF2ABE5226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919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318125"/>
          </a:xfrm>
        </p:spPr>
        <p:txBody>
          <a:bodyPr/>
          <a:lstStyle/>
          <a:p>
            <a:pPr>
              <a:defRPr/>
            </a:pPr>
            <a:r>
              <a:rPr lang="ru-RU" sz="2800" dirty="0"/>
              <a:t>В случае неисполнения решения согласительной комиссии в установленный срок работник или работодатель </a:t>
            </a:r>
            <a:r>
              <a:rPr lang="ru-RU" sz="2800" dirty="0">
                <a:solidFill>
                  <a:srgbClr val="FF0000"/>
                </a:solidFill>
              </a:rPr>
              <a:t>вправе обратиться в суд</a:t>
            </a:r>
            <a:r>
              <a:rPr lang="ru-RU" sz="2800" dirty="0" smtClean="0"/>
              <a:t>.</a:t>
            </a:r>
          </a:p>
          <a:p>
            <a:pPr marL="0" indent="0">
              <a:buFont typeface="Wingdings" pitchFamily="2" charset="2"/>
              <a:buNone/>
              <a:defRPr/>
            </a:pPr>
            <a:endParaRPr lang="ru-RU" sz="2800" dirty="0"/>
          </a:p>
          <a:p>
            <a:pPr>
              <a:defRPr/>
            </a:pPr>
            <a:r>
              <a:rPr lang="kk-KZ" sz="2800" dirty="0" smtClean="0"/>
              <a:t>Стороны </a:t>
            </a:r>
            <a:r>
              <a:rPr lang="kk-KZ" sz="2800" dirty="0"/>
              <a:t>согласительной комиссии </a:t>
            </a:r>
            <a:r>
              <a:rPr lang="kk-KZ" sz="2800" dirty="0">
                <a:solidFill>
                  <a:srgbClr val="FF0000"/>
                </a:solidFill>
              </a:rPr>
              <a:t>обязаны проводить ежегодное  обучение членов согласительной комиссии </a:t>
            </a:r>
            <a:r>
              <a:rPr lang="kk-KZ" sz="2800" dirty="0"/>
              <a:t>основам трудового законодательства Республики Казахстан, развитию умения вести переговоры и достижению консенсуса в трудовых спорах</a:t>
            </a:r>
            <a:r>
              <a:rPr lang="kk-KZ" dirty="0"/>
              <a:t>.</a:t>
            </a:r>
            <a:endParaRPr lang="ru-RU" dirty="0"/>
          </a:p>
        </p:txBody>
      </p:sp>
      <p:sp>
        <p:nvSpPr>
          <p:cNvPr id="160771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BC90C550-7DF1-4AC2-957B-D05D94F7F660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386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5" name="Объект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238625"/>
          </a:xfrm>
        </p:spPr>
        <p:txBody>
          <a:bodyPr>
            <a:normAutofit lnSpcReduction="10000"/>
          </a:bodyPr>
          <a:lstStyle/>
          <a:p>
            <a:r>
              <a:rPr lang="ru-RU" altLang="ru-RU" sz="2400" dirty="0" smtClean="0"/>
              <a:t>по спорам о восстановлении на работе – </a:t>
            </a:r>
            <a:r>
              <a:rPr lang="ru-RU" altLang="ru-RU" sz="2400" dirty="0" smtClean="0">
                <a:solidFill>
                  <a:srgbClr val="FF0000"/>
                </a:solidFill>
              </a:rPr>
              <a:t>один месяц </a:t>
            </a:r>
            <a:r>
              <a:rPr lang="ru-RU" altLang="ru-RU" sz="2400" dirty="0" smtClean="0"/>
              <a:t>со дня вручения копии акта работодателя о прекращении трудового договора в согласительную комиссию, а для обращения в суд – </a:t>
            </a:r>
            <a:r>
              <a:rPr lang="ru-RU" altLang="ru-RU" sz="2400" dirty="0" smtClean="0">
                <a:solidFill>
                  <a:srgbClr val="FF0000"/>
                </a:solidFill>
              </a:rPr>
              <a:t>два месяца </a:t>
            </a:r>
            <a:r>
              <a:rPr lang="ru-RU" altLang="ru-RU" sz="2400" dirty="0" smtClean="0"/>
              <a:t>со дня вручения копии решения согласительной комиссии при обращении по неурегулированным спорам либо при неисполнении его решения стороной трудового договора; </a:t>
            </a:r>
          </a:p>
          <a:p>
            <a:r>
              <a:rPr lang="ru-RU" altLang="ru-RU" sz="2400" dirty="0" smtClean="0"/>
              <a:t>2) по другим трудовым спорам – </a:t>
            </a:r>
            <a:r>
              <a:rPr lang="ru-RU" altLang="ru-RU" sz="2400" dirty="0" smtClean="0">
                <a:solidFill>
                  <a:srgbClr val="FF0000"/>
                </a:solidFill>
              </a:rPr>
              <a:t>один год </a:t>
            </a:r>
            <a:r>
              <a:rPr lang="ru-RU" altLang="ru-RU" sz="2400" dirty="0" smtClean="0"/>
              <a:t>с того дня, когда работник или работодатель узнал или должен был узнать о нарушении своего права. </a:t>
            </a:r>
          </a:p>
          <a:p>
            <a:endParaRPr lang="ru-RU" altLang="ru-RU" sz="2400" dirty="0" smtClean="0"/>
          </a:p>
        </p:txBody>
      </p:sp>
      <p:sp>
        <p:nvSpPr>
          <p:cNvPr id="16179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A4C267B-BCC7-4229-9F6B-61B37CE2E89D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ru-RU" altLang="ru-RU" sz="1200" smtClean="0">
              <a:latin typeface="Arial Black" pitchFamily="34" charset="0"/>
            </a:endParaRPr>
          </a:p>
        </p:txBody>
      </p:sp>
      <p:sp>
        <p:nvSpPr>
          <p:cNvPr id="161794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71575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2400" smtClean="0"/>
              <a:t>Сроки обращения по рассмотрению индивидуальных</a:t>
            </a:r>
            <a:br>
              <a:rPr lang="ru-RU" altLang="ru-RU" sz="2400" smtClean="0"/>
            </a:br>
            <a:r>
              <a:rPr lang="ru-RU" altLang="ru-RU" sz="2400" smtClean="0"/>
              <a:t>трудовых споров </a:t>
            </a:r>
            <a:br>
              <a:rPr lang="ru-RU" altLang="ru-RU" sz="2400" smtClean="0"/>
            </a:br>
            <a:endParaRPr lang="ru-RU" altLang="ru-RU" sz="2400" smtClean="0"/>
          </a:p>
        </p:txBody>
      </p:sp>
    </p:spTree>
    <p:extLst>
      <p:ext uri="{BB962C8B-B14F-4D97-AF65-F5344CB8AC3E}">
        <p14:creationId xmlns:p14="http://schemas.microsoft.com/office/powerpoint/2010/main" val="15949851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Объект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318125"/>
          </a:xfrm>
        </p:spPr>
        <p:txBody>
          <a:bodyPr/>
          <a:lstStyle/>
          <a:p>
            <a:r>
              <a:rPr lang="ru-RU" altLang="ru-RU" sz="3200" dirty="0" smtClean="0"/>
              <a:t>Течение срока обращения по рассмотрению индивидуальных трудовых споров </a:t>
            </a:r>
            <a:r>
              <a:rPr lang="ru-RU" altLang="ru-RU" sz="3200" dirty="0" smtClean="0">
                <a:solidFill>
                  <a:srgbClr val="FF0000"/>
                </a:solidFill>
              </a:rPr>
              <a:t>приостанавливается</a:t>
            </a:r>
            <a:r>
              <a:rPr lang="ru-RU" altLang="ru-RU" sz="3200" dirty="0" smtClean="0"/>
              <a:t> в период действия договора о медиации по рассматриваемому трудовому спору</a:t>
            </a:r>
            <a:r>
              <a:rPr lang="kk-KZ" altLang="ru-RU" sz="3200" dirty="0" smtClean="0"/>
              <a:t>, </a:t>
            </a:r>
            <a:r>
              <a:rPr lang="ru-RU" altLang="ru-RU" sz="3200" dirty="0" smtClean="0"/>
              <a:t>а также </a:t>
            </a:r>
            <a:r>
              <a:rPr lang="ru-RU" altLang="ru-RU" sz="3200" dirty="0" smtClean="0">
                <a:solidFill>
                  <a:srgbClr val="FF0000"/>
                </a:solidFill>
              </a:rPr>
              <a:t>в случае отсутствия </a:t>
            </a:r>
            <a:r>
              <a:rPr lang="ru-RU" altLang="ru-RU" sz="3200" dirty="0" smtClean="0"/>
              <a:t>согласительной комиссии до ее создания</a:t>
            </a:r>
            <a:r>
              <a:rPr lang="kk-KZ" altLang="ru-RU" sz="3200" dirty="0" smtClean="0"/>
              <a:t>.</a:t>
            </a:r>
            <a:endParaRPr lang="ru-RU" altLang="ru-RU" sz="3200" dirty="0" smtClean="0"/>
          </a:p>
          <a:p>
            <a:endParaRPr lang="ru-RU" altLang="ru-RU" dirty="0" smtClean="0"/>
          </a:p>
        </p:txBody>
      </p:sp>
      <p:sp>
        <p:nvSpPr>
          <p:cNvPr id="162819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1A02EE5-1115-4712-ACB3-BE71DFB34D70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4135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746643"/>
          </a:xfrm>
        </p:spPr>
        <p:txBody>
          <a:bodyPr>
            <a:normAutofit/>
          </a:bodyPr>
          <a:lstStyle/>
          <a:p>
            <a:r>
              <a:rPr lang="ru-RU" dirty="0"/>
              <a:t>3</a:t>
            </a:r>
            <a:r>
              <a:rPr lang="kk-KZ" dirty="0"/>
              <a:t>3</a:t>
            </a:r>
            <a:r>
              <a:rPr lang="ru-RU" dirty="0"/>
              <a:t>)	</a:t>
            </a:r>
            <a:r>
              <a:rPr lang="ru-RU" dirty="0">
                <a:solidFill>
                  <a:srgbClr val="FF0000"/>
                </a:solidFill>
              </a:rPr>
              <a:t>технический инспектор по охране труда </a:t>
            </a:r>
            <a:r>
              <a:rPr lang="ru-RU" dirty="0"/>
              <a:t>– представитель работников, осуществляющий внутренний контроль по безопасности и охране труда</a:t>
            </a:r>
            <a:r>
              <a:rPr lang="ru-RU" dirty="0" smtClean="0"/>
              <a:t>;</a:t>
            </a:r>
          </a:p>
          <a:p>
            <a:pPr marL="109728" indent="0">
              <a:buNone/>
            </a:pPr>
            <a:endParaRPr lang="ru-RU" dirty="0"/>
          </a:p>
          <a:p>
            <a:r>
              <a:rPr lang="x-none"/>
              <a:t>Кандидатуры технических инспекторов по охране труда </a:t>
            </a:r>
            <a:r>
              <a:rPr lang="x-none">
                <a:solidFill>
                  <a:srgbClr val="FF0000"/>
                </a:solidFill>
              </a:rPr>
              <a:t>предлагаются </a:t>
            </a:r>
            <a:r>
              <a:rPr lang="x-none"/>
              <a:t>профессиональным союзом, а в случае его отсутствия – общим собранием работников из числа работников организации большинством голосов при присутствии на нем не менее двух третей работников</a:t>
            </a:r>
            <a:r>
              <a:rPr lang="kk-KZ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2399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/>
          <a:lstStyle/>
          <a:p>
            <a:r>
              <a:rPr lang="x-none"/>
              <a:t>Технические инспекторы по охране труда утверждаются решением производственного совета по безопасности и охране </a:t>
            </a:r>
            <a:r>
              <a:rPr lang="x-none"/>
              <a:t>труда</a:t>
            </a:r>
            <a:r>
              <a:rPr lang="x-none" smtClean="0"/>
              <a:t>.</a:t>
            </a:r>
            <a:endParaRPr lang="ru-RU" dirty="0" smtClean="0"/>
          </a:p>
          <a:p>
            <a:pPr marL="109728" indent="0">
              <a:buNone/>
            </a:pPr>
            <a:endParaRPr lang="ru-RU" dirty="0"/>
          </a:p>
          <a:p>
            <a:r>
              <a:rPr lang="ru-RU" dirty="0"/>
              <a:t>Статус, права и обязанности технических инспекторов по охране труда, а также порядок осуществления ими контроля </a:t>
            </a:r>
            <a:r>
              <a:rPr lang="ru-RU" dirty="0">
                <a:solidFill>
                  <a:srgbClr val="FF0000"/>
                </a:solidFill>
              </a:rPr>
              <a:t>определяются решением производственного совета по безопасности и охране труда.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13475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02627"/>
          </a:xfrm>
        </p:spPr>
        <p:txBody>
          <a:bodyPr/>
          <a:lstStyle/>
          <a:p>
            <a:r>
              <a:rPr lang="ru-RU" sz="2800" dirty="0"/>
              <a:t>Производственный совет по безопасности и охране труда </a:t>
            </a:r>
            <a:r>
              <a:rPr lang="ru-RU" sz="2800" dirty="0">
                <a:solidFill>
                  <a:srgbClr val="FF0000"/>
                </a:solidFill>
              </a:rPr>
              <a:t>организует совместные действия работодателя и работников по обеспечению требований охраны труда, предупреждению</a:t>
            </a:r>
            <a:r>
              <a:rPr lang="kk-KZ" sz="2800" dirty="0">
                <a:solidFill>
                  <a:srgbClr val="FF0000"/>
                </a:solidFill>
              </a:rPr>
              <a:t> производственного</a:t>
            </a:r>
            <a:r>
              <a:rPr lang="ru-RU" sz="2800" dirty="0">
                <a:solidFill>
                  <a:srgbClr val="FF0000"/>
                </a:solidFill>
              </a:rPr>
              <a:t> травматизма и профессиональных заболеваний,</a:t>
            </a:r>
            <a:r>
              <a:rPr lang="ru-RU" sz="2800" dirty="0"/>
              <a:t> а также организует проведение проверок условий и охраны труда на рабочих местах техническими инспекторами труда.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63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9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dirty="0" smtClean="0"/>
              <a:t>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b="1" dirty="0" smtClean="0">
                <a:solidFill>
                  <a:srgbClr val="0033CC"/>
                </a:solidFill>
              </a:rPr>
              <a:t>	</a:t>
            </a:r>
            <a:r>
              <a:rPr lang="ru-RU" altLang="ru-RU" b="1" dirty="0" smtClean="0"/>
              <a:t>акты работодателя - </a:t>
            </a:r>
            <a:r>
              <a:rPr lang="ru-RU" altLang="ru-RU" dirty="0" smtClean="0"/>
              <a:t>приказы, распоряжения, инструкции, </a:t>
            </a:r>
            <a:r>
              <a:rPr lang="ru-RU" altLang="ru-RU" dirty="0" smtClean="0">
                <a:solidFill>
                  <a:srgbClr val="FF0000"/>
                </a:solidFill>
              </a:rPr>
              <a:t>правила</a:t>
            </a:r>
            <a:r>
              <a:rPr lang="ru-RU" altLang="ru-RU" dirty="0" smtClean="0"/>
              <a:t>, положения, </a:t>
            </a:r>
            <a:r>
              <a:rPr lang="ru-RU" altLang="ru-RU" dirty="0" smtClean="0">
                <a:solidFill>
                  <a:srgbClr val="FF0000"/>
                </a:solidFill>
              </a:rPr>
              <a:t>графики сменности, графики вахт, графики отпусков</a:t>
            </a:r>
            <a:r>
              <a:rPr lang="ru-RU" altLang="ru-RU" dirty="0" smtClean="0"/>
              <a:t>,</a:t>
            </a:r>
            <a:r>
              <a:rPr lang="ru-RU" altLang="ru-RU" b="1" dirty="0" smtClean="0"/>
              <a:t> </a:t>
            </a:r>
            <a:r>
              <a:rPr lang="ru-RU" altLang="ru-RU" dirty="0" smtClean="0"/>
              <a:t>издаваемые работодателем;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ru-RU" b="1" dirty="0" smtClean="0"/>
              <a:t>		</a:t>
            </a:r>
            <a:endParaRPr lang="ru-RU" altLang="ru-RU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b="1" dirty="0" smtClean="0"/>
              <a:t>трудовой </a:t>
            </a:r>
            <a:r>
              <a:rPr lang="ru-RU" altLang="ru-RU" b="1" dirty="0" smtClean="0"/>
              <a:t>распорядок - порядок регулирования отношений по организации труда работников и работодателя</a:t>
            </a:r>
            <a:r>
              <a:rPr lang="ru-RU" altLang="ru-RU" dirty="0" smtClean="0"/>
              <a:t> </a:t>
            </a:r>
            <a:endParaRPr lang="en-US" altLang="ru-RU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ru-RU" dirty="0" smtClean="0"/>
              <a:t>		</a:t>
            </a:r>
            <a:endParaRPr lang="ru-RU" altLang="ru-RU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dirty="0" smtClean="0"/>
              <a:t>Правила </a:t>
            </a:r>
            <a:r>
              <a:rPr lang="ru-RU" altLang="ru-RU" dirty="0" smtClean="0"/>
              <a:t>трудового распорядка утверждаются работодателем.</a:t>
            </a:r>
            <a:r>
              <a:rPr lang="en-US" altLang="ru-RU" dirty="0" smtClean="0"/>
              <a:t>	</a:t>
            </a:r>
            <a:endParaRPr lang="ru-RU" altLang="ru-RU" dirty="0" smtClean="0"/>
          </a:p>
        </p:txBody>
      </p:sp>
      <p:sp>
        <p:nvSpPr>
          <p:cNvPr id="8194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89C4047-357F-4952-9C9F-C98C0B7F41C7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851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7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7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7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7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 инициативе работодателя и (или) по инициативе работников </a:t>
            </a:r>
            <a:r>
              <a:rPr lang="ru-RU" dirty="0">
                <a:solidFill>
                  <a:srgbClr val="FF0000"/>
                </a:solidFill>
              </a:rPr>
              <a:t>либо их представителей </a:t>
            </a:r>
            <a:r>
              <a:rPr lang="ru-RU" dirty="0"/>
              <a:t>создается производственный совет по безопасности и охране труда.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его состав на паритетной основе входят представители работодателя, представители работников, </a:t>
            </a:r>
            <a:r>
              <a:rPr lang="ru-RU" dirty="0">
                <a:solidFill>
                  <a:srgbClr val="FF0000"/>
                </a:solidFill>
              </a:rPr>
              <a:t>включая технических инспекторов труда.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5467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Создание производственного совета </a:t>
            </a:r>
            <a:r>
              <a:rPr lang="ru-RU" sz="2400" dirty="0"/>
              <a:t>по безопасности и охране труда</a:t>
            </a:r>
          </a:p>
        </p:txBody>
      </p:sp>
    </p:spTree>
    <p:extLst>
      <p:ext uri="{BB962C8B-B14F-4D97-AF65-F5344CB8AC3E}">
        <p14:creationId xmlns:p14="http://schemas.microsoft.com/office/powerpoint/2010/main" val="26528368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818651"/>
          </a:xfrm>
        </p:spPr>
        <p:txBody>
          <a:bodyPr/>
          <a:lstStyle/>
          <a:p>
            <a:r>
              <a:rPr lang="ru-RU" dirty="0"/>
              <a:t>Состав производственного совета по безопасности и охране труда утверждается совместным решением работодателя и представителей работников</a:t>
            </a:r>
            <a:r>
              <a:rPr lang="ru-RU" dirty="0" smtClean="0"/>
              <a:t>.</a:t>
            </a:r>
          </a:p>
          <a:p>
            <a:pPr marL="109728" indent="0">
              <a:buNone/>
            </a:pPr>
            <a:endParaRPr lang="ru-RU" dirty="0"/>
          </a:p>
          <a:p>
            <a:r>
              <a:rPr lang="ru-RU" dirty="0"/>
              <a:t>Производственный совет по безопасности и охране труда возглавляет председатель, избираемый членами совета из числа представителей работодателя и работников </a:t>
            </a:r>
            <a:r>
              <a:rPr lang="ru-RU" dirty="0">
                <a:solidFill>
                  <a:srgbClr val="FF0000"/>
                </a:solidFill>
              </a:rPr>
              <a:t>на ротационной основе с периодичностью в два года.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0916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Решения производственного совета по безопасности и охране труда являются обязательными для работодателя и работников.</a:t>
            </a:r>
          </a:p>
        </p:txBody>
      </p:sp>
    </p:spTree>
    <p:extLst>
      <p:ext uri="{BB962C8B-B14F-4D97-AF65-F5344CB8AC3E}">
        <p14:creationId xmlns:p14="http://schemas.microsoft.com/office/powerpoint/2010/main" val="28410656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B216E9D-C4A2-4FD4-9EF3-5C222652D638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ru-RU" altLang="ru-RU" sz="1200" smtClean="0">
              <a:latin typeface="Arial Black" pitchFamily="34" charset="0"/>
            </a:endParaRPr>
          </a:p>
        </p:txBody>
      </p:sp>
      <p:sp>
        <p:nvSpPr>
          <p:cNvPr id="378882" name="WordArt 2" descr="Зеленый мрамор"/>
          <p:cNvSpPr>
            <a:spLocks noChangeArrowheads="1" noChangeShapeType="1" noTextEdit="1"/>
          </p:cNvSpPr>
          <p:nvPr/>
        </p:nvSpPr>
        <p:spPr bwMode="auto">
          <a:xfrm>
            <a:off x="0" y="1196975"/>
            <a:ext cx="8893175" cy="4319588"/>
          </a:xfrm>
          <a:prstGeom prst="rect">
            <a:avLst/>
          </a:prstGeom>
        </p:spPr>
        <p:txBody>
          <a:bodyPr wrap="none" fromWordArt="1">
            <a:prstTxWarp prst="textInflateBottom">
              <a:avLst>
                <a:gd name="adj" fmla="val 68083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blipFill dpi="0" rotWithShape="1">
                  <a:blip r:embed="rId2"/>
                  <a:srcRect/>
                  <a:tile tx="0" ty="0" sx="100000" sy="100000" flip="none" algn="tl"/>
                </a:blipFill>
                <a:effectLst>
                  <a:outerShdw dist="102391" dir="427501" algn="ctr" rotWithShape="0">
                    <a:srgbClr val="D3395E"/>
                  </a:outerShdw>
                </a:effectLst>
                <a:latin typeface="Arial"/>
                <a:cs typeface="Arial"/>
              </a:rPr>
              <a:t>с р о к</a:t>
            </a:r>
          </a:p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blipFill dpi="0" rotWithShape="1">
                  <a:blip r:embed="rId2"/>
                  <a:srcRect/>
                  <a:tile tx="0" ty="0" sx="100000" sy="100000" flip="none" algn="tl"/>
                </a:blipFill>
                <a:effectLst>
                  <a:outerShdw dist="102391" dir="427501" algn="ctr" rotWithShape="0">
                    <a:srgbClr val="D3395E"/>
                  </a:outerShdw>
                </a:effectLst>
                <a:latin typeface="Arial"/>
                <a:cs typeface="Arial"/>
              </a:rPr>
              <a:t>трудового </a:t>
            </a:r>
          </a:p>
          <a:p>
            <a:pPr algn="ctr"/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blipFill dpi="0" rotWithShape="1">
                  <a:blip r:embed="rId2"/>
                  <a:srcRect/>
                  <a:tile tx="0" ty="0" sx="100000" sy="100000" flip="none" algn="tl"/>
                </a:blipFill>
                <a:effectLst>
                  <a:outerShdw dist="102391" dir="427501" algn="ctr" rotWithShape="0">
                    <a:srgbClr val="D3395E"/>
                  </a:outerShdw>
                </a:effectLst>
                <a:latin typeface="Arial"/>
                <a:cs typeface="Arial"/>
              </a:rPr>
              <a:t>Договора</a:t>
            </a:r>
          </a:p>
          <a:p>
            <a:pPr algn="ctr"/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blipFill dpi="0" rotWithShape="1">
                  <a:blip r:embed="rId2"/>
                  <a:srcRect/>
                  <a:tile tx="0" ty="0" sx="100000" sy="100000" flip="none" algn="tl"/>
                </a:blipFill>
                <a:effectLst>
                  <a:outerShdw dist="102391" dir="427501" algn="ctr" rotWithShape="0">
                    <a:srgbClr val="D3395E"/>
                  </a:outerShdw>
                </a:effectLst>
                <a:latin typeface="Arial"/>
                <a:cs typeface="Arial"/>
              </a:rPr>
              <a:t> </a:t>
            </a:r>
            <a:endParaRPr lang="ru-RU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blipFill dpi="0" rotWithShape="1">
                <a:blip r:embed="rId2"/>
                <a:srcRect/>
                <a:tile tx="0" ty="0" sx="100000" sy="100000" flip="none" algn="tl"/>
              </a:blipFill>
              <a:effectLst>
                <a:outerShdw dist="102391" dir="427501" algn="ctr" rotWithShape="0">
                  <a:srgbClr val="D3395E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94199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88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8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788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78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8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FD9266-11A9-4528-85B6-0E2931D628EC}" type="slidenum">
              <a:rPr lang="ru-RU"/>
              <a:pPr>
                <a:defRPr/>
              </a:pPr>
              <a:t>24</a:t>
            </a:fld>
            <a:endParaRPr lang="ru-RU"/>
          </a:p>
        </p:txBody>
      </p:sp>
      <p:sp>
        <p:nvSpPr>
          <p:cNvPr id="45059" name="Text Box 2"/>
          <p:cNvSpPr txBox="1">
            <a:spLocks noChangeArrowheads="1"/>
          </p:cNvSpPr>
          <p:nvPr/>
        </p:nvSpPr>
        <p:spPr bwMode="auto">
          <a:xfrm>
            <a:off x="323850" y="0"/>
            <a:ext cx="4752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ru-RU" altLang="ru-RU" sz="2800" b="1"/>
              <a:t>на неопределенный срок</a:t>
            </a:r>
          </a:p>
        </p:txBody>
      </p:sp>
      <p:sp>
        <p:nvSpPr>
          <p:cNvPr id="45060" name="Text Box 3"/>
          <p:cNvSpPr txBox="1">
            <a:spLocks noChangeArrowheads="1"/>
          </p:cNvSpPr>
          <p:nvPr/>
        </p:nvSpPr>
        <p:spPr bwMode="auto">
          <a:xfrm>
            <a:off x="323850" y="1557338"/>
            <a:ext cx="46085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ru-RU" altLang="ru-RU" sz="1800"/>
          </a:p>
        </p:txBody>
      </p:sp>
      <p:sp>
        <p:nvSpPr>
          <p:cNvPr id="45061" name="Text Box 4"/>
          <p:cNvSpPr txBox="1">
            <a:spLocks noChangeArrowheads="1"/>
          </p:cNvSpPr>
          <p:nvPr/>
        </p:nvSpPr>
        <p:spPr bwMode="auto">
          <a:xfrm>
            <a:off x="179388" y="620713"/>
            <a:ext cx="8569325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80000"/>
              </a:lnSpc>
              <a:buClrTx/>
              <a:buFontTx/>
              <a:buNone/>
            </a:pPr>
            <a:r>
              <a:rPr lang="ru-RU" altLang="ru-RU" b="1">
                <a:latin typeface="Times New Roman" pitchFamily="18" charset="0"/>
              </a:rPr>
              <a:t>на определенный срок не менее одного года</a:t>
            </a:r>
          </a:p>
        </p:txBody>
      </p:sp>
      <p:sp>
        <p:nvSpPr>
          <p:cNvPr id="45062" name="Text Box 5"/>
          <p:cNvSpPr txBox="1">
            <a:spLocks noChangeArrowheads="1"/>
          </p:cNvSpPr>
          <p:nvPr/>
        </p:nvSpPr>
        <p:spPr bwMode="auto">
          <a:xfrm>
            <a:off x="323850" y="1412875"/>
            <a:ext cx="3671888" cy="2986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Wingdings" pitchFamily="2" charset="2"/>
              <a:buNone/>
            </a:pPr>
            <a:r>
              <a:rPr lang="ru-RU" altLang="ru-RU" sz="2400"/>
              <a:t>При истечении срока трудового договора стороны вправе продлить его на неопределенный или определенный срок не менее одного года.    </a:t>
            </a:r>
          </a:p>
          <a:p>
            <a:pPr eaLnBrk="1" hangingPunct="1">
              <a:spcBef>
                <a:spcPct val="0"/>
              </a:spcBef>
              <a:buClrTx/>
              <a:buFont typeface="Wingdings" pitchFamily="2" charset="2"/>
              <a:buNone/>
            </a:pPr>
            <a:endParaRPr lang="ru-RU" altLang="ru-RU" sz="2000"/>
          </a:p>
        </p:txBody>
      </p:sp>
      <p:sp>
        <p:nvSpPr>
          <p:cNvPr id="45063" name="Text Box 6"/>
          <p:cNvSpPr txBox="1">
            <a:spLocks noChangeArrowheads="1"/>
          </p:cNvSpPr>
          <p:nvPr/>
        </p:nvSpPr>
        <p:spPr bwMode="auto">
          <a:xfrm>
            <a:off x="4461670" y="1268413"/>
            <a:ext cx="4427150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80000"/>
              </a:lnSpc>
              <a:buClrTx/>
              <a:buFont typeface="Wingdings" pitchFamily="2" charset="2"/>
              <a:buNone/>
            </a:pPr>
            <a:r>
              <a:rPr lang="ru-RU" altLang="ru-RU" sz="2000" dirty="0"/>
              <a:t>В случае истечения срока действия трудового договора</a:t>
            </a:r>
            <a:r>
              <a:rPr lang="kk-KZ" altLang="ru-RU" sz="2000" dirty="0"/>
              <a:t>,</a:t>
            </a:r>
            <a:r>
              <a:rPr lang="ru-RU" altLang="ru-RU" sz="2000" dirty="0"/>
              <a:t> если ни одна из сторон в течение последнего рабочего дня (смены) </a:t>
            </a:r>
            <a:r>
              <a:rPr lang="ru-RU" altLang="ru-RU" sz="2000" dirty="0">
                <a:solidFill>
                  <a:srgbClr val="FF0000"/>
                </a:solidFill>
              </a:rPr>
              <a:t>письменно не уведомила о прекращении трудовых отношений, то он считается продленным на тот же срок, на который был ранее заключен, </a:t>
            </a:r>
            <a:r>
              <a:rPr lang="ru-RU" altLang="ru-RU" sz="2000" dirty="0"/>
              <a:t>за исключением случаев, предусмотренных пунктом 2 статьи 5</a:t>
            </a:r>
            <a:r>
              <a:rPr lang="kk-KZ" altLang="ru-RU" sz="2000" dirty="0"/>
              <a:t>1</a:t>
            </a:r>
            <a:r>
              <a:rPr lang="ru-RU" altLang="ru-RU" sz="2000" dirty="0"/>
              <a:t> Кодекса</a:t>
            </a:r>
            <a:r>
              <a:rPr lang="kk-KZ" altLang="ru-RU" sz="2000" dirty="0"/>
              <a:t>.</a:t>
            </a:r>
            <a:endParaRPr lang="ru-RU" altLang="ru-RU" sz="2000" dirty="0"/>
          </a:p>
        </p:txBody>
      </p:sp>
      <p:sp>
        <p:nvSpPr>
          <p:cNvPr id="45064" name="Text Box 7"/>
          <p:cNvSpPr txBox="1">
            <a:spLocks noChangeArrowheads="1"/>
          </p:cNvSpPr>
          <p:nvPr/>
        </p:nvSpPr>
        <p:spPr bwMode="auto">
          <a:xfrm>
            <a:off x="709613" y="5238750"/>
            <a:ext cx="7877175" cy="153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kk-KZ" altLang="ru-RU" sz="1800" b="1" dirty="0">
                <a:solidFill>
                  <a:srgbClr val="FF0000"/>
                </a:solidFill>
              </a:rPr>
              <a:t>Количество</a:t>
            </a:r>
            <a:r>
              <a:rPr lang="ru-RU" altLang="ru-RU" sz="1800" b="1" dirty="0">
                <a:solidFill>
                  <a:srgbClr val="FF0000"/>
                </a:solidFill>
              </a:rPr>
              <a:t> продлений срока трудового договора, заключенного на определенный срок не менее одного года, не может превышать двух раз</a:t>
            </a:r>
            <a:r>
              <a:rPr lang="kk-KZ" altLang="ru-RU" sz="1800" b="1" dirty="0">
                <a:solidFill>
                  <a:srgbClr val="FF0000"/>
                </a:solidFill>
              </a:rPr>
              <a:t>.</a:t>
            </a:r>
            <a:endParaRPr lang="ru-RU" altLang="ru-RU" sz="1800" b="1" dirty="0">
              <a:solidFill>
                <a:srgbClr val="FF0000"/>
              </a:solidFill>
            </a:endParaRPr>
          </a:p>
          <a:p>
            <a:r>
              <a:rPr lang="kk-KZ" altLang="ru-RU" sz="1800" b="1" dirty="0"/>
              <a:t>При продолжении трудовых отношений трудовой договор считается заключенным на неопределенный срок;</a:t>
            </a:r>
            <a:endParaRPr lang="ru-RU" altLang="ru-RU" sz="1800" b="1" dirty="0"/>
          </a:p>
        </p:txBody>
      </p:sp>
      <p:sp>
        <p:nvSpPr>
          <p:cNvPr id="45065" name="Line 8"/>
          <p:cNvSpPr>
            <a:spLocks noChangeShapeType="1"/>
          </p:cNvSpPr>
          <p:nvPr/>
        </p:nvSpPr>
        <p:spPr bwMode="auto">
          <a:xfrm>
            <a:off x="4211638" y="1268413"/>
            <a:ext cx="0" cy="3554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5066" name="Line 9"/>
          <p:cNvSpPr>
            <a:spLocks noChangeShapeType="1"/>
          </p:cNvSpPr>
          <p:nvPr/>
        </p:nvSpPr>
        <p:spPr bwMode="auto">
          <a:xfrm>
            <a:off x="2012950" y="4876800"/>
            <a:ext cx="4897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5067" name="Line 10"/>
          <p:cNvSpPr>
            <a:spLocks noChangeShapeType="1"/>
          </p:cNvSpPr>
          <p:nvPr/>
        </p:nvSpPr>
        <p:spPr bwMode="auto">
          <a:xfrm flipH="1">
            <a:off x="2339975" y="981075"/>
            <a:ext cx="360363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5068" name="Line 11"/>
          <p:cNvSpPr>
            <a:spLocks noChangeShapeType="1"/>
          </p:cNvSpPr>
          <p:nvPr/>
        </p:nvSpPr>
        <p:spPr bwMode="auto">
          <a:xfrm>
            <a:off x="5219700" y="1052513"/>
            <a:ext cx="6477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5069" name="Line 12"/>
          <p:cNvSpPr>
            <a:spLocks noChangeShapeType="1"/>
          </p:cNvSpPr>
          <p:nvPr/>
        </p:nvSpPr>
        <p:spPr bwMode="auto">
          <a:xfrm>
            <a:off x="4211638" y="862013"/>
            <a:ext cx="0" cy="3960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598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913"/>
            <a:ext cx="8362950" cy="6264275"/>
          </a:xfrm>
        </p:spPr>
        <p:txBody>
          <a:bodyPr>
            <a:normAutofit fontScale="92500" lnSpcReduction="10000"/>
          </a:bodyPr>
          <a:lstStyle/>
          <a:p>
            <a:r>
              <a:rPr lang="ru-RU" altLang="ru-RU" sz="2800" dirty="0" smtClean="0"/>
              <a:t>В случае, если на день истечения срока трудового договора, </a:t>
            </a:r>
            <a:r>
              <a:rPr lang="ru-RU" altLang="ru-RU" sz="2800" dirty="0" smtClean="0">
                <a:solidFill>
                  <a:srgbClr val="FF0000"/>
                </a:solidFill>
              </a:rPr>
              <a:t>заключенного на определенный срок не менее одного года,</a:t>
            </a:r>
            <a:r>
              <a:rPr lang="ru-RU" altLang="ru-RU" sz="2800" dirty="0" smtClean="0"/>
              <a:t> беременная женщина представит медицинское заключение о беременности сроком двенадцать и более недель, </a:t>
            </a:r>
            <a:r>
              <a:rPr lang="ru-RU" altLang="ru-RU" sz="2800" dirty="0" smtClean="0">
                <a:solidFill>
                  <a:srgbClr val="FF0000"/>
                </a:solidFill>
              </a:rPr>
              <a:t>а также работник, имеющий ребенка в возрасте до трех лет усыновивший </a:t>
            </a:r>
            <a:r>
              <a:rPr lang="kk-KZ" altLang="ru-RU" sz="2800" dirty="0" smtClean="0">
                <a:solidFill>
                  <a:srgbClr val="FF0000"/>
                </a:solidFill>
              </a:rPr>
              <a:t>(</a:t>
            </a:r>
            <a:r>
              <a:rPr lang="ru-RU" altLang="ru-RU" sz="2800" dirty="0" smtClean="0">
                <a:solidFill>
                  <a:srgbClr val="FF0000"/>
                </a:solidFill>
              </a:rPr>
              <a:t>удочеривший</a:t>
            </a:r>
            <a:r>
              <a:rPr lang="kk-KZ" altLang="ru-RU" sz="2800" dirty="0" smtClean="0">
                <a:solidFill>
                  <a:srgbClr val="FF0000"/>
                </a:solidFill>
              </a:rPr>
              <a:t>)</a:t>
            </a:r>
            <a:r>
              <a:rPr lang="ru-RU" altLang="ru-RU" sz="2800" dirty="0" smtClean="0">
                <a:solidFill>
                  <a:srgbClr val="FF0000"/>
                </a:solidFill>
              </a:rPr>
              <a:t> ребенка и пожелавший использовать свое право на отпуск без сохранения заработной платы по уходу за ребенком,</a:t>
            </a:r>
            <a:r>
              <a:rPr lang="ru-RU" altLang="ru-RU" sz="2800" dirty="0" smtClean="0"/>
              <a:t> представит письменное заявление о продлении срока трудового договора, кроме случаев замещения </a:t>
            </a:r>
            <a:r>
              <a:rPr lang="kk-KZ" altLang="ru-RU" sz="2800" dirty="0" smtClean="0"/>
              <a:t>временно </a:t>
            </a:r>
            <a:r>
              <a:rPr lang="ru-RU" altLang="ru-RU" sz="2800" dirty="0" smtClean="0"/>
              <a:t>отсутствующего работника, то работодатель обязан продлить срок трудового договора </a:t>
            </a:r>
            <a:r>
              <a:rPr lang="ru-RU" altLang="ru-RU" sz="2800" dirty="0" smtClean="0">
                <a:solidFill>
                  <a:srgbClr val="FF0000"/>
                </a:solidFill>
              </a:rPr>
              <a:t>по день окончания отпуска по уходу за ребенком.</a:t>
            </a:r>
          </a:p>
          <a:p>
            <a:pPr eaLnBrk="1" hangingPunct="1">
              <a:lnSpc>
                <a:spcPct val="90000"/>
              </a:lnSpc>
            </a:pPr>
            <a:endParaRPr lang="ru-RU" altLang="ru-RU" sz="2800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85D28E-814D-4240-8AA6-3831F5AF9069}" type="slidenum">
              <a:rPr lang="ru-RU"/>
              <a:pPr>
                <a:defRPr/>
              </a:pPr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86478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Объект 2"/>
          <p:cNvSpPr>
            <a:spLocks noGrp="1"/>
          </p:cNvSpPr>
          <p:nvPr>
            <p:ph idx="1"/>
          </p:nvPr>
        </p:nvSpPr>
        <p:spPr>
          <a:xfrm>
            <a:off x="457200" y="1844675"/>
            <a:ext cx="8218488" cy="4537075"/>
          </a:xfrm>
        </p:spPr>
        <p:txBody>
          <a:bodyPr>
            <a:normAutofit lnSpcReduction="10000"/>
          </a:bodyPr>
          <a:lstStyle/>
          <a:p>
            <a:r>
              <a:rPr lang="kk-KZ" altLang="ru-RU" sz="2800" dirty="0" smtClean="0"/>
              <a:t>О</a:t>
            </a:r>
            <a:r>
              <a:rPr lang="ru-RU" altLang="ru-RU" sz="2800" dirty="0" err="1" smtClean="0"/>
              <a:t>плачиваемый</a:t>
            </a:r>
            <a:r>
              <a:rPr lang="ru-RU" altLang="ru-RU" sz="2800" dirty="0" smtClean="0"/>
              <a:t> ежегодный трудовой отпуск с последующим прекращением трудового договора в связи с истечением его срока </a:t>
            </a:r>
            <a:r>
              <a:rPr lang="ru-RU" altLang="ru-RU" sz="2800" dirty="0" smtClean="0">
                <a:solidFill>
                  <a:srgbClr val="FF0000"/>
                </a:solidFill>
              </a:rPr>
              <a:t>может </a:t>
            </a:r>
            <a:r>
              <a:rPr lang="ru-RU" altLang="ru-RU" sz="2800" dirty="0" smtClean="0"/>
              <a:t>предоставляться в случае, когда время отпуска полностью или частично выходит за пределы срока трудового договора. Днем прекращения трудового договора в связи с истечением его срока считается последний день оплачиваемого ежегодного трудового отпуска.</a:t>
            </a:r>
          </a:p>
          <a:p>
            <a:endParaRPr lang="ru-RU" altLang="ru-RU" sz="2800" dirty="0" smtClean="0"/>
          </a:p>
        </p:txBody>
      </p:sp>
      <p:sp>
        <p:nvSpPr>
          <p:cNvPr id="47108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fld id="{800782F1-0EE0-4444-BD22-78A04CA7E14E}" type="slidenum">
              <a:rPr lang="ru-RU" altLang="ru-RU" sz="1200" smtClean="0">
                <a:latin typeface="Arial Black" pitchFamily="34" charset="0"/>
              </a:rPr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ru-RU" altLang="ru-RU" sz="1200" smtClean="0">
              <a:latin typeface="Arial Black" pitchFamily="34" charset="0"/>
            </a:endParaRPr>
          </a:p>
        </p:txBody>
      </p:sp>
      <p:sp>
        <p:nvSpPr>
          <p:cNvPr id="471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2800" smtClean="0"/>
              <a:t>Реализация права на оплачиваемый ежегодный трудовой отпуск </a:t>
            </a:r>
          </a:p>
        </p:txBody>
      </p:sp>
    </p:spTree>
    <p:extLst>
      <p:ext uri="{BB962C8B-B14F-4D97-AF65-F5344CB8AC3E}">
        <p14:creationId xmlns:p14="http://schemas.microsoft.com/office/powerpoint/2010/main" val="418425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49FCE1-18C1-4D1B-A609-E273B3A517A3}" type="slidenum">
              <a:rPr lang="ru-RU"/>
              <a:pPr>
                <a:defRPr/>
              </a:pPr>
              <a:t>27</a:t>
            </a:fld>
            <a:endParaRPr lang="ru-RU"/>
          </a:p>
        </p:txBody>
      </p:sp>
      <p:sp>
        <p:nvSpPr>
          <p:cNvPr id="48131" name="Line 2"/>
          <p:cNvSpPr>
            <a:spLocks noChangeShapeType="1"/>
          </p:cNvSpPr>
          <p:nvPr/>
        </p:nvSpPr>
        <p:spPr bwMode="auto">
          <a:xfrm>
            <a:off x="2268538" y="-242888"/>
            <a:ext cx="71437" cy="68580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48515" name="Rectangle 3"/>
          <p:cNvSpPr>
            <a:spLocks noChangeArrowheads="1"/>
          </p:cNvSpPr>
          <p:nvPr/>
        </p:nvSpPr>
        <p:spPr bwMode="auto">
          <a:xfrm>
            <a:off x="2700338" y="260350"/>
            <a:ext cx="5219700" cy="594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2400" b="1" i="1" dirty="0"/>
              <a:t>Статья 30 проекта Трудового кодекса</a:t>
            </a:r>
            <a:endParaRPr lang="ru-RU" altLang="ru-RU" sz="2400" b="1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ru-RU" sz="2400" b="1" dirty="0">
              <a:solidFill>
                <a:srgbClr val="F93913"/>
              </a:solidFill>
            </a:endParaRPr>
          </a:p>
          <a:p>
            <a:pPr eaLnBrk="1" hangingPunct="1">
              <a:spcBef>
                <a:spcPct val="0"/>
              </a:spcBef>
              <a:buClrTx/>
              <a:buFontTx/>
              <a:buBlip>
                <a:blip r:embed="rId2"/>
              </a:buBlip>
            </a:pPr>
            <a:r>
              <a:rPr lang="ru-RU" altLang="ru-RU" sz="2400" b="1" dirty="0"/>
              <a:t> на время выполнения определенной работы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ru-RU" sz="2000" b="1" dirty="0">
              <a:latin typeface="Verdana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2000" b="1" dirty="0">
                <a:latin typeface="Verdana" pitchFamily="34" charset="0"/>
              </a:rPr>
              <a:t>Датой истечения срока трудового договора, заключенного на время выполнения определенной работы, является день завершения работы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ru-RU" sz="2000" b="1" dirty="0">
              <a:latin typeface="Verdana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 typeface="Wingdings" pitchFamily="2" charset="2"/>
              <a:buNone/>
            </a:pPr>
            <a:r>
              <a:rPr lang="ru-RU" altLang="ru-RU" sz="2400" dirty="0"/>
              <a:t>Срок может определяться также указанием на событие, которое должно наступить.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ru-RU" sz="2400" b="1" dirty="0">
              <a:latin typeface="Verdana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4232726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48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48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48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48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idx="1"/>
          </p:nvPr>
        </p:nvSpPr>
        <p:spPr>
          <a:xfrm>
            <a:off x="323850" y="692150"/>
            <a:ext cx="8496300" cy="616585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Blip>
                <a:blip r:embed="rId2"/>
              </a:buBlip>
            </a:pPr>
            <a:endParaRPr lang="kk-KZ" altLang="ru-RU" dirty="0" smtClean="0"/>
          </a:p>
          <a:p>
            <a:pPr eaLnBrk="1" hangingPunct="1">
              <a:buClr>
                <a:schemeClr val="tx1"/>
              </a:buClr>
              <a:buFont typeface="Wingdings" pitchFamily="2" charset="2"/>
              <a:buBlip>
                <a:blip r:embed="rId2"/>
              </a:buBlip>
            </a:pPr>
            <a:r>
              <a:rPr lang="ru-RU" altLang="ru-RU" dirty="0" smtClean="0"/>
              <a:t>на время замещения временно отсутствующего работника; 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Blip>
                <a:blip r:embed="rId2"/>
              </a:buBlip>
            </a:pPr>
            <a:endParaRPr lang="kk-KZ" altLang="ru-RU" dirty="0" smtClean="0"/>
          </a:p>
          <a:p>
            <a:pPr eaLnBrk="1" hangingPunct="1">
              <a:buClr>
                <a:schemeClr val="tx1"/>
              </a:buClr>
              <a:buFont typeface="Wingdings" pitchFamily="2" charset="2"/>
              <a:buBlip>
                <a:blip r:embed="rId2"/>
              </a:buBlip>
            </a:pPr>
            <a:r>
              <a:rPr lang="kk-KZ" altLang="ru-RU" dirty="0" smtClean="0"/>
              <a:t> </a:t>
            </a:r>
            <a:r>
              <a:rPr lang="ru-RU" altLang="ru-RU" dirty="0" smtClean="0"/>
              <a:t>Датой истечения срока трудового договора, заключенного на время замещения временно отсутствующего работника, является </a:t>
            </a:r>
            <a:r>
              <a:rPr lang="ru-RU" altLang="ru-RU" dirty="0" smtClean="0">
                <a:solidFill>
                  <a:srgbClr val="FF0000"/>
                </a:solidFill>
              </a:rPr>
              <a:t>день выхода на работу работника, за которым сохранялось место работы (должность).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1DFDF2-9177-4451-A4DA-D2E597DC6548}" type="slidenum">
              <a:rPr lang="ru-RU"/>
              <a:pPr>
                <a:defRPr/>
              </a:pPr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9186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dirty="0" smtClean="0">
                <a:solidFill>
                  <a:srgbClr val="FF0000"/>
                </a:solidFill>
              </a:rPr>
              <a:t>условие о </a:t>
            </a:r>
            <a:r>
              <a:rPr lang="ru-RU" altLang="ru-RU" dirty="0" err="1" smtClean="0">
                <a:solidFill>
                  <a:srgbClr val="FF0000"/>
                </a:solidFill>
              </a:rPr>
              <a:t>неконкуренции</a:t>
            </a:r>
            <a:r>
              <a:rPr lang="ru-RU" altLang="ru-RU" dirty="0" smtClean="0">
                <a:solidFill>
                  <a:srgbClr val="FF0000"/>
                </a:solidFill>
              </a:rPr>
              <a:t> </a:t>
            </a:r>
            <a:r>
              <a:rPr lang="ru-RU" altLang="ru-RU" dirty="0" smtClean="0"/>
              <a:t>– условия договора о </a:t>
            </a:r>
            <a:r>
              <a:rPr lang="ru-RU" altLang="ru-RU" dirty="0" err="1" smtClean="0"/>
              <a:t>неконкуренции</a:t>
            </a:r>
            <a:r>
              <a:rPr lang="ru-RU" altLang="ru-RU" dirty="0" smtClean="0"/>
              <a:t>, ограничивающие право работника на осуществление действий, способных нанести ущерб  работодателю;</a:t>
            </a:r>
          </a:p>
          <a:p>
            <a:endParaRPr lang="ru-RU" altLang="ru-RU" dirty="0" smtClean="0"/>
          </a:p>
        </p:txBody>
      </p:sp>
      <p:sp>
        <p:nvSpPr>
          <p:cNvPr id="5734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746A6A4-5C3A-4834-9D50-89F3CF10C428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ru-RU" altLang="ru-RU" sz="1200" smtClean="0">
              <a:latin typeface="Arial Black" pitchFamily="34" charset="0"/>
            </a:endParaRPr>
          </a:p>
        </p:txBody>
      </p:sp>
      <p:sp>
        <p:nvSpPr>
          <p:cNvPr id="573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Проект ТК</a:t>
            </a:r>
          </a:p>
        </p:txBody>
      </p:sp>
    </p:spTree>
    <p:extLst>
      <p:ext uri="{BB962C8B-B14F-4D97-AF65-F5344CB8AC3E}">
        <p14:creationId xmlns:p14="http://schemas.microsoft.com/office/powerpoint/2010/main" val="2831199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Объект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310062"/>
          </a:xfrm>
        </p:spPr>
        <p:txBody>
          <a:bodyPr/>
          <a:lstStyle/>
          <a:p>
            <a:r>
              <a:rPr lang="ru-RU" altLang="ru-RU" dirty="0" smtClean="0"/>
              <a:t>органы профессиональных союзов, их объединений, </a:t>
            </a:r>
            <a:r>
              <a:rPr lang="ru-RU" altLang="ru-RU" dirty="0" smtClean="0">
                <a:solidFill>
                  <a:srgbClr val="FF0000"/>
                </a:solidFill>
              </a:rPr>
              <a:t>а при их отсутствии </a:t>
            </a:r>
            <a:r>
              <a:rPr lang="ru-RU" altLang="ru-RU" dirty="0" smtClean="0"/>
              <a:t>выборные представители, избранные и уполномоченные на общем собрании (конференции) работников большинством голосов участников, при присутствии на нем не менее двух третей работников (делегатов конференции); </a:t>
            </a:r>
          </a:p>
          <a:p>
            <a:endParaRPr lang="ru-RU" altLang="ru-RU" dirty="0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24B7DDFD-08E4-4CE1-8ED2-F1280E9C6426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ru-RU" altLang="ru-RU" sz="1200" smtClean="0">
              <a:latin typeface="Arial Black" pitchFamily="34" charset="0"/>
            </a:endParaRPr>
          </a:p>
        </p:txBody>
      </p:sp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представители работников - </a:t>
            </a:r>
          </a:p>
        </p:txBody>
      </p:sp>
    </p:spTree>
    <p:extLst>
      <p:ext uri="{BB962C8B-B14F-4D97-AF65-F5344CB8AC3E}">
        <p14:creationId xmlns:p14="http://schemas.microsoft.com/office/powerpoint/2010/main" val="136653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dirty="0" smtClean="0"/>
              <a:t>По соглашению сторон между работодателем и работником </a:t>
            </a:r>
            <a:r>
              <a:rPr lang="ru-RU" altLang="ru-RU" dirty="0" smtClean="0">
                <a:solidFill>
                  <a:srgbClr val="FF0000"/>
                </a:solidFill>
              </a:rPr>
              <a:t>может заключаться договор о </a:t>
            </a:r>
            <a:r>
              <a:rPr lang="ru-RU" altLang="ru-RU" dirty="0" err="1" smtClean="0">
                <a:solidFill>
                  <a:srgbClr val="FF0000"/>
                </a:solidFill>
              </a:rPr>
              <a:t>неконкуренции</a:t>
            </a:r>
            <a:r>
              <a:rPr lang="ru-RU" altLang="ru-RU" dirty="0" smtClean="0"/>
              <a:t>, которым предусматривается обязательство работника не осуществлять действий, </a:t>
            </a:r>
            <a:r>
              <a:rPr lang="ru-RU" altLang="ru-RU" dirty="0" err="1" smtClean="0"/>
              <a:t>способн</a:t>
            </a:r>
            <a:r>
              <a:rPr lang="kk-KZ" altLang="ru-RU" dirty="0" smtClean="0"/>
              <a:t>ых</a:t>
            </a:r>
            <a:r>
              <a:rPr lang="kk-KZ" altLang="ru-RU" b="1" dirty="0" smtClean="0"/>
              <a:t> </a:t>
            </a:r>
            <a:r>
              <a:rPr lang="ru-RU" altLang="ru-RU" dirty="0" smtClean="0"/>
              <a:t>нанести ущерб работодателю. </a:t>
            </a:r>
          </a:p>
          <a:p>
            <a:endParaRPr lang="ru-RU" altLang="ru-RU" dirty="0" smtClean="0"/>
          </a:p>
        </p:txBody>
      </p:sp>
      <p:sp>
        <p:nvSpPr>
          <p:cNvPr id="5837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476B700-A3CC-42D3-A65A-778387B0B25C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ru-RU" altLang="ru-RU" sz="1200" smtClean="0">
              <a:latin typeface="Arial Black" pitchFamily="34" charset="0"/>
            </a:endParaRPr>
          </a:p>
        </p:txBody>
      </p:sp>
      <p:sp>
        <p:nvSpPr>
          <p:cNvPr id="583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Условие о неконкуренции </a:t>
            </a:r>
          </a:p>
        </p:txBody>
      </p:sp>
    </p:spTree>
    <p:extLst>
      <p:ext uri="{BB962C8B-B14F-4D97-AF65-F5344CB8AC3E}">
        <p14:creationId xmlns:p14="http://schemas.microsoft.com/office/powerpoint/2010/main" val="39166937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Объект 2"/>
          <p:cNvSpPr>
            <a:spLocks noGrp="1"/>
          </p:cNvSpPr>
          <p:nvPr>
            <p:ph idx="1"/>
          </p:nvPr>
        </p:nvSpPr>
        <p:spPr>
          <a:xfrm>
            <a:off x="395288" y="765175"/>
            <a:ext cx="8229600" cy="5040313"/>
          </a:xfrm>
        </p:spPr>
        <p:txBody>
          <a:bodyPr/>
          <a:lstStyle/>
          <a:p>
            <a:r>
              <a:rPr lang="ru-RU" altLang="ru-RU" dirty="0" smtClean="0"/>
              <a:t>В договоре о </a:t>
            </a:r>
            <a:r>
              <a:rPr lang="ru-RU" altLang="ru-RU" dirty="0" err="1" smtClean="0"/>
              <a:t>неконкуренции</a:t>
            </a:r>
            <a:r>
              <a:rPr lang="ru-RU" altLang="ru-RU" dirty="0" smtClean="0"/>
              <a:t> </a:t>
            </a:r>
            <a:r>
              <a:rPr lang="ru-RU" altLang="ru-RU" dirty="0" smtClean="0">
                <a:solidFill>
                  <a:srgbClr val="FF0000"/>
                </a:solidFill>
              </a:rPr>
              <a:t>устанавливаются ограничения и условия их принятия, а также может устанавливаться компенсация на период действия этого условия, </a:t>
            </a:r>
            <a:r>
              <a:rPr lang="ru-RU" altLang="ru-RU" dirty="0" smtClean="0"/>
              <a:t>за исключением случаев, когда условие о </a:t>
            </a:r>
            <a:r>
              <a:rPr lang="ru-RU" altLang="ru-RU" dirty="0" err="1" smtClean="0"/>
              <a:t>неконкуренции</a:t>
            </a:r>
            <a:r>
              <a:rPr lang="ru-RU" altLang="ru-RU" dirty="0" smtClean="0"/>
              <a:t> предусмотрено законодательством Республики Казахстан. </a:t>
            </a:r>
          </a:p>
        </p:txBody>
      </p:sp>
      <p:sp>
        <p:nvSpPr>
          <p:cNvPr id="59395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8B23707-DF1E-4C63-B80C-FE08853DDC62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4463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Объект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238625"/>
          </a:xfrm>
        </p:spPr>
        <p:txBody>
          <a:bodyPr/>
          <a:lstStyle/>
          <a:p>
            <a:r>
              <a:rPr lang="ru-RU" altLang="ru-RU" smtClean="0"/>
              <a:t>Перечень должностей и работ, занимаемых или выполняемых работниками, с которыми может заключаться договор о неконкуренции утверждается актом работодателя.</a:t>
            </a:r>
          </a:p>
        </p:txBody>
      </p:sp>
      <p:sp>
        <p:nvSpPr>
          <p:cNvPr id="60419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344C31E-47E6-4B99-B924-B7446CCA93EF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9953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0D888C1-927E-4957-8C05-81CC6FEDAF95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ru-RU" altLang="ru-RU" sz="1200" smtClean="0">
              <a:latin typeface="Arial Black" pitchFamily="34" charset="0"/>
            </a:endParaRPr>
          </a:p>
        </p:txBody>
      </p:sp>
      <p:sp>
        <p:nvSpPr>
          <p:cNvPr id="403458" name="WordArt 2"/>
          <p:cNvSpPr>
            <a:spLocks noChangeArrowheads="1" noChangeShapeType="1" noTextEdit="1"/>
          </p:cNvSpPr>
          <p:nvPr/>
        </p:nvSpPr>
        <p:spPr bwMode="auto">
          <a:xfrm>
            <a:off x="2555875" y="1773238"/>
            <a:ext cx="6119813" cy="352742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20644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56796" dir="17793903" algn="ctr" rotWithShape="0">
                    <a:srgbClr val="FF0000"/>
                  </a:outerShdw>
                </a:effectLst>
                <a:latin typeface="Arial"/>
                <a:cs typeface="Arial"/>
              </a:rPr>
              <a:t>испытательный</a:t>
            </a:r>
          </a:p>
          <a:p>
            <a:pPr algn="ctr"/>
            <a:endParaRPr lang="ru-RU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folHlink"/>
              </a:solidFill>
              <a:effectLst>
                <a:outerShdw dist="56796" dir="17793903" algn="ctr" rotWithShape="0">
                  <a:srgbClr val="FF0000"/>
                </a:outerShdw>
              </a:effectLst>
              <a:latin typeface="Arial"/>
              <a:cs typeface="Arial"/>
            </a:endParaRPr>
          </a:p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56796" dir="17793903" algn="ctr" rotWithShape="0">
                    <a:srgbClr val="FF0000"/>
                  </a:outerShdw>
                </a:effectLst>
                <a:latin typeface="Arial"/>
                <a:cs typeface="Arial"/>
              </a:rPr>
              <a:t>с р о к</a:t>
            </a:r>
          </a:p>
          <a:p>
            <a:pPr algn="ctr"/>
            <a:endParaRPr lang="ru-RU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folHlink"/>
              </a:solidFill>
              <a:effectLst>
                <a:outerShdw dist="56796" dir="17793903" algn="ctr" rotWithShape="0">
                  <a:srgbClr val="FF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164943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34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3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3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345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/>
          <p:cNvSpPr>
            <a:spLocks noGrp="1" noChangeArrowheads="1"/>
          </p:cNvSpPr>
          <p:nvPr>
            <p:ph idx="1"/>
          </p:nvPr>
        </p:nvSpPr>
        <p:spPr>
          <a:xfrm>
            <a:off x="179388" y="404813"/>
            <a:ext cx="8713787" cy="64531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dirty="0" smtClean="0"/>
              <a:t>	При заключении трудового договора в трудовом договоре может быть установлено условие об испытательном сроке в целях проверки соответствия квалификации работника поручаемой работе. Испытательный срок начинается с начала действия трудового договора.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altLang="ru-RU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dirty="0" smtClean="0"/>
              <a:t>	Испытательный срок </a:t>
            </a:r>
            <a:r>
              <a:rPr lang="ru-RU" altLang="ru-RU" dirty="0" smtClean="0">
                <a:solidFill>
                  <a:srgbClr val="FF0000"/>
                </a:solidFill>
              </a:rPr>
              <a:t>приостанавливается </a:t>
            </a:r>
            <a:r>
              <a:rPr lang="ru-RU" altLang="ru-RU" dirty="0" smtClean="0"/>
              <a:t>на период, когда работник фактически отсутствовал на работе.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altLang="ru-RU" b="1" dirty="0" smtClean="0">
              <a:solidFill>
                <a:srgbClr val="F93913"/>
              </a:solidFill>
            </a:endParaRPr>
          </a:p>
        </p:txBody>
      </p:sp>
      <p:sp>
        <p:nvSpPr>
          <p:cNvPr id="62466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28BDF25D-DB63-4D26-8F21-FD990138C5EA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303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5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5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Объект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4959350"/>
          </a:xfrm>
        </p:spPr>
        <p:txBody>
          <a:bodyPr/>
          <a:lstStyle/>
          <a:p>
            <a:r>
              <a:rPr lang="ru-RU" altLang="ru-RU" dirty="0" smtClean="0"/>
              <a:t>Испытательный срок включается в трудовой стаж работника и не может превышать </a:t>
            </a:r>
            <a:r>
              <a:rPr lang="ru-RU" altLang="ru-RU" dirty="0" err="1" smtClean="0"/>
              <a:t>тр</a:t>
            </a:r>
            <a:r>
              <a:rPr lang="kk-KZ" altLang="ru-RU" dirty="0" smtClean="0"/>
              <a:t>и</a:t>
            </a:r>
            <a:r>
              <a:rPr lang="ru-RU" altLang="ru-RU" dirty="0" smtClean="0"/>
              <a:t> месяц</a:t>
            </a:r>
            <a:r>
              <a:rPr lang="kk-KZ" altLang="ru-RU" dirty="0" smtClean="0"/>
              <a:t>а</a:t>
            </a:r>
            <a:r>
              <a:rPr lang="ru-RU" altLang="ru-RU" dirty="0" smtClean="0"/>
              <a:t>. </a:t>
            </a:r>
          </a:p>
          <a:p>
            <a:r>
              <a:rPr lang="ru-RU" altLang="ru-RU" dirty="0" smtClean="0">
                <a:solidFill>
                  <a:srgbClr val="FF0000"/>
                </a:solidFill>
              </a:rPr>
              <a:t>Для руководителей организаций и их заместителей, главных бухгалтеров и их заместителей, руководителей филиалов, представительств организаций испытательный срок  может быть увеличен до шести месяцев. </a:t>
            </a:r>
          </a:p>
          <a:p>
            <a:endParaRPr lang="ru-RU" altLang="ru-RU" dirty="0" smtClean="0">
              <a:solidFill>
                <a:srgbClr val="FF0000"/>
              </a:solidFill>
            </a:endParaRPr>
          </a:p>
        </p:txBody>
      </p:sp>
      <p:sp>
        <p:nvSpPr>
          <p:cNvPr id="63491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BC22DEB-7D1D-4E8C-A73E-8C7D6774412C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2875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BCC7C38-F7C7-45F8-8165-AF1A69276C2F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ru-RU" altLang="ru-RU" sz="1200" smtClean="0">
              <a:latin typeface="Arial Black" pitchFamily="34" charset="0"/>
            </a:endParaRPr>
          </a:p>
        </p:txBody>
      </p:sp>
      <p:sp>
        <p:nvSpPr>
          <p:cNvPr id="64515" name="Line 2"/>
          <p:cNvSpPr>
            <a:spLocks noChangeShapeType="1"/>
          </p:cNvSpPr>
          <p:nvPr/>
        </p:nvSpPr>
        <p:spPr bwMode="auto">
          <a:xfrm flipH="1">
            <a:off x="1042988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49539" name="Text Box 3"/>
          <p:cNvSpPr txBox="1">
            <a:spLocks noChangeArrowheads="1"/>
          </p:cNvSpPr>
          <p:nvPr/>
        </p:nvSpPr>
        <p:spPr bwMode="auto">
          <a:xfrm>
            <a:off x="971550" y="836613"/>
            <a:ext cx="7632700" cy="4949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 typeface="Wingdings" pitchFamily="2" charset="2"/>
              <a:buNone/>
            </a:pPr>
            <a:r>
              <a:rPr lang="ru-RU" altLang="ru-RU" sz="2400" dirty="0" smtClean="0"/>
              <a:t>При </a:t>
            </a:r>
            <a:r>
              <a:rPr lang="ru-RU" altLang="ru-RU" sz="2400" dirty="0"/>
              <a:t>отрицательном результате работы работника в период испытательного срока работодатель вправе расторгнуть с ним трудовой договор, </a:t>
            </a:r>
            <a:r>
              <a:rPr lang="ru-RU" altLang="ru-RU" sz="2400" dirty="0">
                <a:solidFill>
                  <a:srgbClr val="FF0000"/>
                </a:solidFill>
              </a:rPr>
              <a:t>уведомив его в письменной форме</a:t>
            </a:r>
            <a:r>
              <a:rPr lang="kk-KZ" altLang="ru-RU" sz="2400" dirty="0">
                <a:solidFill>
                  <a:srgbClr val="FF0000"/>
                </a:solidFill>
              </a:rPr>
              <a:t>, </a:t>
            </a:r>
            <a:r>
              <a:rPr lang="ru-RU" altLang="ru-RU" sz="2400" dirty="0">
                <a:solidFill>
                  <a:srgbClr val="FF0000"/>
                </a:solidFill>
              </a:rPr>
              <a:t>с указанием причин</a:t>
            </a:r>
            <a:r>
              <a:rPr lang="ru-RU" altLang="ru-RU" sz="2400" dirty="0"/>
              <a:t>, послуживших основанием для расторжения трудового договора.</a:t>
            </a:r>
          </a:p>
          <a:p>
            <a:pPr eaLnBrk="1" hangingPunct="1">
              <a:lnSpc>
                <a:spcPct val="80000"/>
              </a:lnSpc>
              <a:buClrTx/>
              <a:buSzTx/>
              <a:buFontTx/>
              <a:buNone/>
            </a:pPr>
            <a:endParaRPr lang="ru-RU" altLang="ru-RU" sz="1800" b="1" dirty="0"/>
          </a:p>
          <a:p>
            <a:pPr eaLnBrk="1" hangingPunct="1">
              <a:lnSpc>
                <a:spcPct val="80000"/>
              </a:lnSpc>
              <a:buClrTx/>
              <a:buSzTx/>
              <a:buFontTx/>
              <a:buNone/>
            </a:pPr>
            <a:r>
              <a:rPr lang="ru-RU" altLang="ru-RU" sz="2400" b="1" dirty="0"/>
              <a:t>Как основание расторжения по инициативе работодателя –п.п.7) п. 1 ст. 52 ТК отрицательный результат работы в период испытательного срока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altLang="ru-RU" sz="2400" b="1" dirty="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422194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9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9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49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49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49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49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0563837-89C2-48F5-87F2-B6659F40AF5A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ru-RU" altLang="ru-RU" sz="1200" smtClean="0">
              <a:latin typeface="Arial Black" pitchFamily="34" charset="0"/>
            </a:endParaRPr>
          </a:p>
        </p:txBody>
      </p:sp>
      <p:sp>
        <p:nvSpPr>
          <p:cNvPr id="70659" name="Прямоугольник 2"/>
          <p:cNvSpPr>
            <a:spLocks noChangeArrowheads="1"/>
          </p:cNvSpPr>
          <p:nvPr/>
        </p:nvSpPr>
        <p:spPr bwMode="auto">
          <a:xfrm>
            <a:off x="1258888" y="474663"/>
            <a:ext cx="6626225" cy="53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>
                <a:latin typeface="Verdana" pitchFamily="34" charset="0"/>
              </a:rPr>
              <a:t>Внесение изменений и дополнений в трудовой договор, в том числе при переводе на другую работу, осуществляется сторонами </a:t>
            </a:r>
            <a:r>
              <a:rPr lang="ru-RU" altLang="ru-RU" sz="2000" dirty="0">
                <a:solidFill>
                  <a:srgbClr val="FF0000"/>
                </a:solidFill>
                <a:latin typeface="Verdana" pitchFamily="34" charset="0"/>
              </a:rPr>
              <a:t>в письменной форме в виде дополнительного соглашения в </a:t>
            </a:r>
            <a:r>
              <a:rPr lang="ru-RU" altLang="ru-RU" sz="2000" dirty="0">
                <a:latin typeface="Verdana" pitchFamily="34" charset="0"/>
              </a:rPr>
              <a:t>порядке, предусмотренном пунктом 1 статьи 33.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000" dirty="0">
              <a:latin typeface="Verdana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>
                <a:latin typeface="Verdana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>
                <a:latin typeface="Verdana" pitchFamily="34" charset="0"/>
              </a:rPr>
              <a:t>Уведомление об изменении условий трудового договора подается одной из сторон трудового договора и рассматривается другой стороной в течение </a:t>
            </a:r>
            <a:r>
              <a:rPr lang="kk-KZ" altLang="ru-RU" sz="2000" dirty="0">
                <a:solidFill>
                  <a:srgbClr val="FF0000"/>
                </a:solidFill>
                <a:latin typeface="Verdana" pitchFamily="34" charset="0"/>
              </a:rPr>
              <a:t>пяти</a:t>
            </a:r>
            <a:r>
              <a:rPr lang="ru-RU" altLang="ru-RU" sz="2000" dirty="0">
                <a:solidFill>
                  <a:srgbClr val="FF0000"/>
                </a:solidFill>
                <a:latin typeface="Verdana" pitchFamily="34" charset="0"/>
              </a:rPr>
              <a:t> рабочих  дней со дня его подачи</a:t>
            </a:r>
            <a:r>
              <a:rPr lang="ru-RU" altLang="ru-RU" sz="2000" dirty="0">
                <a:latin typeface="Verdana" pitchFamily="34" charset="0"/>
              </a:rPr>
              <a:t>. </a:t>
            </a:r>
            <a:r>
              <a:rPr lang="ru-RU" altLang="ru-RU" sz="2000" dirty="0">
                <a:solidFill>
                  <a:srgbClr val="FF0000"/>
                </a:solidFill>
                <a:latin typeface="Verdana" pitchFamily="34" charset="0"/>
              </a:rPr>
              <a:t>Сторона, получившая уведомление об изменении условий трудового договора, в том числе при переводе на другую работу, обязана в установленный в статье 33  срок сообщить другой стороне о принятом решении. </a:t>
            </a:r>
          </a:p>
        </p:txBody>
      </p:sp>
    </p:spTree>
    <p:extLst>
      <p:ext uri="{BB962C8B-B14F-4D97-AF65-F5344CB8AC3E}">
        <p14:creationId xmlns:p14="http://schemas.microsoft.com/office/powerpoint/2010/main" val="23697935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0" y="476250"/>
            <a:ext cx="8686800" cy="63817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b="1" smtClean="0"/>
              <a:t>   Согласно ст.1ТК</a:t>
            </a:r>
          </a:p>
          <a:p>
            <a:pPr eaLnBrk="1" hangingPunct="1">
              <a:buFontTx/>
              <a:buNone/>
            </a:pPr>
            <a:r>
              <a:rPr lang="ru-RU" altLang="ru-RU" b="1" smtClean="0"/>
              <a:t>	</a:t>
            </a:r>
            <a:r>
              <a:rPr lang="ru-RU" altLang="ru-RU" b="1" smtClean="0">
                <a:solidFill>
                  <a:srgbClr val="0033CC"/>
                </a:solidFill>
              </a:rPr>
              <a:t>производственная необходимость</a:t>
            </a:r>
            <a:r>
              <a:rPr lang="ru-RU" altLang="ru-RU" b="1" smtClean="0"/>
              <a:t> - выполнение работ в целях предотвращения или ликвидации стихийного бедствия, аварии или немедленного устранения их последствий, для предотвращения несчастных случаев, простоя, гибели или порчи имущества и в других исключительных случаях, а также для замещения отсутствующего работника</a:t>
            </a:r>
            <a:r>
              <a:rPr lang="ru-RU" altLang="ru-RU" smtClean="0"/>
              <a:t> 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 algn="l">
              <a:defRPr/>
            </a:pPr>
            <a:fld id="{3085D640-2F39-4D8D-8CAC-1CA23919633B}" type="slidenum">
              <a:rPr lang="ru-RU">
                <a:latin typeface="+mn-lt"/>
              </a:rPr>
              <a:pPr algn="l">
                <a:defRPr/>
              </a:pPr>
              <a:t>38</a:t>
            </a:fld>
            <a:endParaRPr lang="ru-RU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1819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44675"/>
            <a:ext cx="8291513" cy="43211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Blip>
                <a:blip r:embed="rId2"/>
              </a:buBlip>
            </a:pPr>
            <a:r>
              <a:rPr lang="ru-RU" altLang="ru-RU" sz="2400" b="1" dirty="0" smtClean="0"/>
              <a:t>без согласия работника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Blip>
                <a:blip r:embed="rId2"/>
              </a:buBlip>
            </a:pPr>
            <a:r>
              <a:rPr lang="ru-RU" altLang="ru-RU" sz="2400" b="1" dirty="0" smtClean="0"/>
              <a:t>на срок до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>
                <a:solidFill>
                  <a:srgbClr val="FF0000"/>
                </a:solidFill>
              </a:rPr>
              <a:t>тр</a:t>
            </a:r>
            <a:r>
              <a:rPr lang="kk-KZ" altLang="ru-RU" sz="2400" dirty="0" smtClean="0">
                <a:solidFill>
                  <a:srgbClr val="FF0000"/>
                </a:solidFill>
              </a:rPr>
              <a:t>е</a:t>
            </a:r>
            <a:r>
              <a:rPr lang="ru-RU" altLang="ru-RU" sz="2400" dirty="0" smtClean="0">
                <a:solidFill>
                  <a:srgbClr val="FF0000"/>
                </a:solidFill>
              </a:rPr>
              <a:t>х месяцев </a:t>
            </a:r>
            <a:r>
              <a:rPr lang="ru-RU" altLang="ru-RU" sz="2400" b="1" dirty="0" smtClean="0"/>
              <a:t>в течение календарного года</a:t>
            </a:r>
            <a:r>
              <a:rPr lang="ru-RU" altLang="ru-RU" sz="2400" dirty="0" smtClean="0"/>
              <a:t> </a:t>
            </a:r>
            <a:endParaRPr lang="en-US" altLang="ru-RU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Blip>
                <a:blip r:embed="rId2"/>
              </a:buBlip>
            </a:pPr>
            <a:r>
              <a:rPr lang="ru-RU" altLang="ru-RU" sz="2400" b="1" dirty="0" smtClean="0"/>
              <a:t>на другую работу, не обусловленную ТД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Blip>
                <a:blip r:embed="rId2"/>
              </a:buBlip>
            </a:pPr>
            <a:r>
              <a:rPr lang="ru-RU" altLang="ru-RU" sz="2400" b="1" dirty="0" smtClean="0"/>
              <a:t>не противопоказанную  по состоянию здоровья работу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Blip>
                <a:blip r:embed="rId2"/>
              </a:buBlip>
            </a:pPr>
            <a:r>
              <a:rPr lang="ru-RU" altLang="ru-RU" sz="2400" b="1" dirty="0" smtClean="0"/>
              <a:t>в той же организации, в той же местности </a:t>
            </a:r>
            <a:r>
              <a:rPr lang="ru-RU" altLang="ru-RU" sz="2400" dirty="0" smtClean="0">
                <a:solidFill>
                  <a:srgbClr val="FF0000"/>
                </a:solidFill>
              </a:rPr>
              <a:t>либо в структурное подразделение работодателя, расположенное в другой местности</a:t>
            </a:r>
            <a:r>
              <a:rPr lang="ru-RU" altLang="ru-RU" sz="2400" b="1" dirty="0" smtClean="0">
                <a:solidFill>
                  <a:srgbClr val="FF0000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Blip>
                <a:blip r:embed="rId2"/>
              </a:buBlip>
            </a:pPr>
            <a:r>
              <a:rPr lang="ru-RU" altLang="ru-RU" sz="2400" b="1" dirty="0" smtClean="0"/>
              <a:t>с оплатой труда по выполняемой работе, но не ниже средней заработной платы по прежней работе</a:t>
            </a:r>
          </a:p>
          <a:p>
            <a:pPr eaLnBrk="1" hangingPunct="1">
              <a:lnSpc>
                <a:spcPct val="80000"/>
              </a:lnSpc>
            </a:pPr>
            <a:endParaRPr lang="ru-RU" altLang="ru-RU" sz="2800" b="1" dirty="0" smtClean="0"/>
          </a:p>
        </p:txBody>
      </p:sp>
      <p:sp>
        <p:nvSpPr>
          <p:cNvPr id="81922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BFFE152E-FE48-4E52-AA98-DAD919C396C7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ru-RU" altLang="ru-RU" sz="1200" smtClean="0">
              <a:latin typeface="Arial Black" pitchFamily="34" charset="0"/>
            </a:endParaRPr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z="2800" smtClean="0"/>
              <a:t>Временный перевод на другую работу в случае</a:t>
            </a:r>
            <a:br>
              <a:rPr lang="ru-RU" altLang="ru-RU" sz="2800" smtClean="0"/>
            </a:br>
            <a:r>
              <a:rPr lang="kk-KZ" altLang="ru-RU" sz="2800" smtClean="0"/>
              <a:t>  </a:t>
            </a:r>
            <a:r>
              <a:rPr lang="ru-RU" altLang="ru-RU" sz="2800" smtClean="0"/>
              <a:t>производственной необходимости</a:t>
            </a:r>
            <a:r>
              <a:rPr lang="ru-RU" altLang="ru-RU" sz="2800" b="1" smtClean="0"/>
              <a:t> (ст. 41 ТК)</a:t>
            </a:r>
          </a:p>
        </p:txBody>
      </p:sp>
    </p:spTree>
    <p:extLst>
      <p:ext uri="{BB962C8B-B14F-4D97-AF65-F5344CB8AC3E}">
        <p14:creationId xmlns:p14="http://schemas.microsoft.com/office/powerpoint/2010/main" val="1158465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1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0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0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0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ъект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318125"/>
          </a:xfrm>
        </p:spPr>
        <p:txBody>
          <a:bodyPr/>
          <a:lstStyle/>
          <a:p>
            <a:r>
              <a:rPr lang="ru-RU" altLang="ru-RU" sz="2800" smtClean="0"/>
              <a:t>Работники, не являющиеся членами профессионального союза, не принимавшие участие в избрании выборных представителей работников </a:t>
            </a:r>
            <a:r>
              <a:rPr lang="ru-RU" altLang="ru-RU" sz="2800" smtClean="0">
                <a:solidFill>
                  <a:srgbClr val="FF0000"/>
                </a:solidFill>
              </a:rPr>
              <a:t>вправе делегировать право представлять их интересы </a:t>
            </a:r>
            <a:r>
              <a:rPr lang="ru-RU" altLang="ru-RU" sz="2800" smtClean="0"/>
              <a:t>профсоюзным органам, выборным представителям работников. </a:t>
            </a:r>
          </a:p>
          <a:p>
            <a:r>
              <a:rPr lang="ru-RU" altLang="ru-RU" sz="2800" smtClean="0"/>
              <a:t>На основании письменного заявления работника профсоюзные органы, выборные представители работников </a:t>
            </a:r>
            <a:r>
              <a:rPr lang="ru-RU" altLang="ru-RU" sz="2800" smtClean="0">
                <a:solidFill>
                  <a:srgbClr val="FF0000"/>
                </a:solidFill>
              </a:rPr>
              <a:t>обеспечивают представительство их интересов</a:t>
            </a:r>
            <a:r>
              <a:rPr lang="ru-RU" altLang="ru-RU" sz="2800" smtClean="0"/>
              <a:t>. </a:t>
            </a:r>
          </a:p>
          <a:p>
            <a:endParaRPr lang="ru-RU" altLang="ru-RU" sz="2800" smtClean="0"/>
          </a:p>
        </p:txBody>
      </p:sp>
      <p:sp>
        <p:nvSpPr>
          <p:cNvPr id="10243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242367C-43F3-44E1-81E6-397F29183613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60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3200" dirty="0" smtClean="0"/>
              <a:t>При временном переводе в структурное подразделение работодателя, расположенное в другой местности, работнику выплачивается компенсация в размерах, предусмотренных статьей 12</a:t>
            </a:r>
            <a:r>
              <a:rPr lang="kk-KZ" altLang="ru-RU" sz="3200" dirty="0" smtClean="0"/>
              <a:t>7</a:t>
            </a:r>
            <a:r>
              <a:rPr lang="ru-RU" altLang="ru-RU" sz="3200" dirty="0" smtClean="0"/>
              <a:t> Кодекса</a:t>
            </a:r>
            <a:r>
              <a:rPr lang="ru-RU" altLang="ru-RU" sz="3200" i="1" dirty="0" smtClean="0"/>
              <a:t>.</a:t>
            </a:r>
            <a:endParaRPr lang="ru-RU" altLang="ru-RU" sz="3200" dirty="0" smtClean="0"/>
          </a:p>
          <a:p>
            <a:endParaRPr lang="ru-RU" altLang="ru-RU" dirty="0" smtClean="0"/>
          </a:p>
        </p:txBody>
      </p:sp>
      <p:sp>
        <p:nvSpPr>
          <p:cNvPr id="8294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6B5CDB1-6EAC-4D46-B1D9-FF385DD6F125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ru-RU" altLang="ru-RU" sz="1200" smtClean="0">
              <a:latin typeface="Arial Black" pitchFamily="34" charset="0"/>
            </a:endParaRPr>
          </a:p>
        </p:txBody>
      </p:sp>
      <p:sp>
        <p:nvSpPr>
          <p:cNvPr id="82946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43013"/>
          </a:xfrm>
        </p:spPr>
        <p:txBody>
          <a:bodyPr/>
          <a:lstStyle/>
          <a:p>
            <a:pPr algn="ctr"/>
            <a:r>
              <a:rPr lang="ru-RU" altLang="ru-RU" sz="2000" b="1" smtClean="0"/>
              <a:t>Временный перевод на другую работу в случае производственной необходимости </a:t>
            </a:r>
            <a:br>
              <a:rPr lang="ru-RU" altLang="ru-RU" sz="2000" b="1" smtClean="0"/>
            </a:br>
            <a:endParaRPr lang="ru-RU" altLang="ru-RU" sz="2000" b="1" smtClean="0"/>
          </a:p>
        </p:txBody>
      </p:sp>
    </p:spTree>
    <p:extLst>
      <p:ext uri="{BB962C8B-B14F-4D97-AF65-F5344CB8AC3E}">
        <p14:creationId xmlns:p14="http://schemas.microsoft.com/office/powerpoint/2010/main" val="248319593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Объект 2"/>
          <p:cNvSpPr>
            <a:spLocks noGrp="1"/>
          </p:cNvSpPr>
          <p:nvPr>
            <p:ph idx="1"/>
          </p:nvPr>
        </p:nvSpPr>
        <p:spPr>
          <a:xfrm>
            <a:off x="457200" y="1412875"/>
            <a:ext cx="8291513" cy="4752975"/>
          </a:xfrm>
        </p:spPr>
        <p:txBody>
          <a:bodyPr>
            <a:normAutofit/>
          </a:bodyPr>
          <a:lstStyle/>
          <a:p>
            <a:r>
              <a:rPr lang="ru-RU" altLang="ru-RU" sz="3200" dirty="0" smtClean="0"/>
              <a:t>Работодатель в случае простоя имеет право переводить работника без его согласия на </a:t>
            </a:r>
            <a:r>
              <a:rPr lang="kk-KZ" altLang="ru-RU" sz="3200" dirty="0" smtClean="0">
                <a:solidFill>
                  <a:srgbClr val="FF0000"/>
                </a:solidFill>
              </a:rPr>
              <a:t>весь </a:t>
            </a:r>
            <a:r>
              <a:rPr lang="ru-RU" altLang="ru-RU" sz="3200" dirty="0" smtClean="0">
                <a:solidFill>
                  <a:srgbClr val="FF0000"/>
                </a:solidFill>
              </a:rPr>
              <a:t>период простоя </a:t>
            </a:r>
            <a:r>
              <a:rPr lang="ru-RU" altLang="ru-RU" sz="3200" dirty="0" smtClean="0"/>
              <a:t>на другую, не противопоказанную по состоянию здоровья работу.</a:t>
            </a:r>
          </a:p>
          <a:p>
            <a:r>
              <a:rPr lang="ru-RU" altLang="ru-RU" sz="3200" dirty="0" smtClean="0"/>
              <a:t>При </a:t>
            </a:r>
            <a:r>
              <a:rPr lang="kk-KZ" altLang="ru-RU" sz="3200" dirty="0" smtClean="0"/>
              <a:t>временном </a:t>
            </a:r>
            <a:r>
              <a:rPr lang="ru-RU" altLang="ru-RU" sz="3200" dirty="0" smtClean="0"/>
              <a:t>переводе </a:t>
            </a:r>
            <a:r>
              <a:rPr lang="kk-KZ" altLang="ru-RU" sz="3200" dirty="0" smtClean="0"/>
              <a:t>на другую работу </a:t>
            </a:r>
            <a:r>
              <a:rPr lang="ru-RU" altLang="ru-RU" sz="3200" dirty="0" smtClean="0"/>
              <a:t>в случае простоя оплата труда работнику производится по выполняемой работе.</a:t>
            </a:r>
          </a:p>
          <a:p>
            <a:endParaRPr lang="ru-RU" altLang="ru-RU" sz="3200" dirty="0" smtClean="0"/>
          </a:p>
        </p:txBody>
      </p:sp>
      <p:sp>
        <p:nvSpPr>
          <p:cNvPr id="8397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A6ED46C-5502-43E2-81B3-8A4AF75A4A11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lang="ru-RU" altLang="ru-RU" sz="1200" smtClean="0">
              <a:latin typeface="Arial Black" pitchFamily="34" charset="0"/>
            </a:endParaRPr>
          </a:p>
        </p:txBody>
      </p:sp>
      <p:sp>
        <p:nvSpPr>
          <p:cNvPr id="83970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84238"/>
          </a:xfrm>
        </p:spPr>
        <p:txBody>
          <a:bodyPr>
            <a:normAutofit fontScale="90000"/>
          </a:bodyPr>
          <a:lstStyle/>
          <a:p>
            <a:r>
              <a:rPr lang="ru-RU" altLang="ru-RU" sz="2400" smtClean="0"/>
              <a:t>Временный перевод на другую работу в случае простоя </a:t>
            </a:r>
            <a:br>
              <a:rPr lang="ru-RU" altLang="ru-RU" sz="2400" smtClean="0"/>
            </a:br>
            <a:endParaRPr lang="ru-RU" altLang="ru-RU" sz="2400" smtClean="0"/>
          </a:p>
        </p:txBody>
      </p:sp>
    </p:spTree>
    <p:extLst>
      <p:ext uri="{BB962C8B-B14F-4D97-AF65-F5344CB8AC3E}">
        <p14:creationId xmlns:p14="http://schemas.microsoft.com/office/powerpoint/2010/main" val="77209495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Объект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175250"/>
          </a:xfrm>
        </p:spPr>
        <p:txBody>
          <a:bodyPr>
            <a:normAutofit/>
          </a:bodyPr>
          <a:lstStyle/>
          <a:p>
            <a:r>
              <a:rPr lang="ru-RU" altLang="ru-RU" sz="2800" dirty="0" smtClean="0"/>
              <a:t>Порядок оформления простоя и условия оплаты времени простоя </a:t>
            </a:r>
            <a:r>
              <a:rPr lang="ru-RU" altLang="ru-RU" sz="2800" dirty="0" smtClean="0">
                <a:solidFill>
                  <a:srgbClr val="FF0000"/>
                </a:solidFill>
              </a:rPr>
              <a:t>по причинам, не зависящим от работодателя и работника</a:t>
            </a:r>
            <a:r>
              <a:rPr lang="ru-RU" altLang="ru-RU" sz="2800" dirty="0" smtClean="0"/>
              <a:t>, определяются трудовым, коллективным договорами и устанавливаются в размере не ниже минимального размера заработной платы, по вине работодателя – в размере не менее пятидесяти процентов от средней заработной платы работника. </a:t>
            </a:r>
          </a:p>
          <a:p>
            <a:endParaRPr lang="ru-RU" altLang="ru-RU" sz="2800" dirty="0" smtClean="0"/>
          </a:p>
        </p:txBody>
      </p:sp>
      <p:sp>
        <p:nvSpPr>
          <p:cNvPr id="84995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B2720C00-9363-46B3-AA13-DE091D4106B9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42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50092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168A6CC-9295-4F90-A2E0-04998BC4BA02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43</a:t>
            </a:fld>
            <a:endParaRPr lang="ru-RU" altLang="ru-RU" sz="1200" smtClean="0">
              <a:latin typeface="Arial Black" pitchFamily="34" charset="0"/>
            </a:endParaRPr>
          </a:p>
        </p:txBody>
      </p:sp>
      <p:sp>
        <p:nvSpPr>
          <p:cNvPr id="162820" name="WordArt 4"/>
          <p:cNvSpPr>
            <a:spLocks noChangeArrowheads="1" noChangeShapeType="1" noTextEdit="1"/>
          </p:cNvSpPr>
          <p:nvPr/>
        </p:nvSpPr>
        <p:spPr bwMode="auto">
          <a:xfrm>
            <a:off x="1258888" y="0"/>
            <a:ext cx="6842125" cy="6434138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18199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algn="ctr" rotWithShape="0">
                    <a:srgbClr val="FF3300"/>
                  </a:outerShdw>
                </a:effectLst>
                <a:latin typeface="Arial"/>
                <a:cs typeface="Arial"/>
              </a:rPr>
              <a:t>перевод</a:t>
            </a:r>
          </a:p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algn="ctr" rotWithShape="0">
                    <a:srgbClr val="FF3300"/>
                  </a:outerShdw>
                </a:effectLst>
                <a:latin typeface="Arial"/>
                <a:cs typeface="Arial"/>
              </a:rPr>
              <a:t>по состоянию</a:t>
            </a:r>
          </a:p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algn="ctr" rotWithShape="0">
                    <a:srgbClr val="FF3300"/>
                  </a:outerShdw>
                </a:effectLst>
                <a:latin typeface="Arial"/>
                <a:cs typeface="Arial"/>
              </a:rPr>
              <a:t>здоровья</a:t>
            </a:r>
          </a:p>
          <a:p>
            <a:pPr algn="ctr"/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35921" dir="2700000" algn="ctr" rotWithShape="0">
                  <a:srgbClr val="FF3300"/>
                </a:outerShdw>
              </a:effectLst>
              <a:latin typeface="Arial"/>
              <a:cs typeface="Arial"/>
            </a:endParaRPr>
          </a:p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algn="ctr" rotWithShape="0">
                    <a:srgbClr val="FF3300"/>
                  </a:outerShdw>
                </a:effectLst>
                <a:latin typeface="Arial"/>
                <a:cs typeface="Arial"/>
              </a:rPr>
              <a:t>(статьи </a:t>
            </a:r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algn="ctr" rotWithShape="0">
                    <a:srgbClr val="FF3300"/>
                  </a:outerShdw>
                </a:effectLst>
                <a:latin typeface="Arial"/>
                <a:cs typeface="Arial"/>
              </a:rPr>
              <a:t>43)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35921" dir="2700000" algn="ctr" rotWithShape="0">
                  <a:srgbClr val="FF33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64531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62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20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5976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b="1" dirty="0" smtClean="0">
                <a:solidFill>
                  <a:srgbClr val="F93913"/>
                </a:solidFill>
              </a:rPr>
              <a:t>          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b="1" dirty="0" smtClean="0">
                <a:solidFill>
                  <a:srgbClr val="F93913"/>
                </a:solidFill>
              </a:rPr>
              <a:t>   </a:t>
            </a:r>
            <a:endParaRPr lang="ru-RU" altLang="ru-RU" b="1" dirty="0" smtClean="0"/>
          </a:p>
          <a:p>
            <a:pPr lvl="1" eaLnBrk="1" hangingPunct="1">
              <a:buFont typeface="Wingdings" pitchFamily="2" charset="2"/>
              <a:buBlip>
                <a:blip r:embed="rId2"/>
              </a:buBlip>
            </a:pPr>
            <a:r>
              <a:rPr lang="ru-RU" altLang="ru-RU" sz="3200" dirty="0" smtClean="0"/>
              <a:t>В связи с </a:t>
            </a:r>
            <a:r>
              <a:rPr lang="kk-KZ" altLang="ru-RU" sz="3200" dirty="0" smtClean="0"/>
              <a:t>производственной </a:t>
            </a:r>
            <a:r>
              <a:rPr lang="ru-RU" altLang="ru-RU" sz="3200" dirty="0" smtClean="0"/>
              <a:t>травмой, профессиональным заболеванием или иным повреждением здоровья, полученным в связи с исполнением трудовых обязанностей или иным повреждением здоровья, не связанным с производством, </a:t>
            </a:r>
            <a:r>
              <a:rPr lang="ru-RU" altLang="ru-RU" sz="3200" dirty="0" smtClean="0">
                <a:solidFill>
                  <a:srgbClr val="FF0000"/>
                </a:solidFill>
              </a:rPr>
              <a:t>на основании медицинского заключения </a:t>
            </a:r>
            <a:r>
              <a:rPr lang="ru-RU" altLang="ru-RU" sz="3200" dirty="0" smtClean="0"/>
              <a:t>работодатель обязан</a:t>
            </a:r>
          </a:p>
        </p:txBody>
      </p:sp>
      <p:sp>
        <p:nvSpPr>
          <p:cNvPr id="87042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C495592-07A3-4A42-8711-06073EF66015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44</a:t>
            </a:fld>
            <a:endParaRPr lang="ru-RU" altLang="ru-RU" sz="1200" smtClean="0">
              <a:latin typeface="Arial Black" pitchFamily="34" charset="0"/>
            </a:endParaRPr>
          </a:p>
        </p:txBody>
      </p:sp>
      <p:sp>
        <p:nvSpPr>
          <p:cNvPr id="87044" name="Rectangle 3"/>
          <p:cNvSpPr>
            <a:spLocks noChangeArrowheads="1"/>
          </p:cNvSpPr>
          <p:nvPr/>
        </p:nvSpPr>
        <p:spPr bwMode="auto">
          <a:xfrm>
            <a:off x="0" y="4503738"/>
            <a:ext cx="93964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indent="3429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</p:spTree>
    <p:extLst>
      <p:ext uri="{BB962C8B-B14F-4D97-AF65-F5344CB8AC3E}">
        <p14:creationId xmlns:p14="http://schemas.microsoft.com/office/powerpoint/2010/main" val="182260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86883-638A-4970-9535-41F5F801C37F}" type="slidenum">
              <a:rPr lang="ru-RU"/>
              <a:pPr>
                <a:defRPr/>
              </a:pPr>
              <a:t>45</a:t>
            </a:fld>
            <a:endParaRPr lang="ru-RU"/>
          </a:p>
        </p:txBody>
      </p:sp>
      <p:sp>
        <p:nvSpPr>
          <p:cNvPr id="88067" name="Text Box 51"/>
          <p:cNvSpPr txBox="1">
            <a:spLocks noChangeArrowheads="1"/>
          </p:cNvSpPr>
          <p:nvPr/>
        </p:nvSpPr>
        <p:spPr bwMode="auto">
          <a:xfrm>
            <a:off x="1042988" y="549275"/>
            <a:ext cx="43211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ru-RU" altLang="ru-RU" sz="1800"/>
          </a:p>
        </p:txBody>
      </p:sp>
      <p:sp>
        <p:nvSpPr>
          <p:cNvPr id="88068" name="Text Box 54"/>
          <p:cNvSpPr txBox="1">
            <a:spLocks noChangeArrowheads="1"/>
          </p:cNvSpPr>
          <p:nvPr/>
        </p:nvSpPr>
        <p:spPr bwMode="auto">
          <a:xfrm>
            <a:off x="539750" y="4221163"/>
            <a:ext cx="2592388" cy="332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796" dir="17793903" algn="ctr" rotWithShape="0">
                    <a:srgbClr val="99330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временно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перевести работника на более легкую работу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ru-RU" sz="2800" b="1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ru-RU" altLang="ru-RU" sz="2800" dirty="0">
              <a:latin typeface="Times New Roman" pitchFamily="18" charset="0"/>
            </a:endParaRPr>
          </a:p>
        </p:txBody>
      </p:sp>
      <p:sp>
        <p:nvSpPr>
          <p:cNvPr id="88069" name="Text Box 55"/>
          <p:cNvSpPr txBox="1">
            <a:spLocks noChangeArrowheads="1"/>
          </p:cNvSpPr>
          <p:nvPr/>
        </p:nvSpPr>
        <p:spPr bwMode="auto">
          <a:xfrm>
            <a:off x="3565525" y="4221163"/>
            <a:ext cx="4967288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18221404" algn="ctr" rotWithShape="0">
                    <a:srgbClr val="0033CC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освободить работника от работы </a:t>
            </a:r>
            <a:r>
              <a:rPr lang="ru-RU" alt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условиях, оговоренных в трудовом, коллективном договорах</a:t>
            </a:r>
          </a:p>
        </p:txBody>
      </p:sp>
      <p:sp>
        <p:nvSpPr>
          <p:cNvPr id="88070" name="Text Box 63"/>
          <p:cNvSpPr txBox="1">
            <a:spLocks noChangeArrowheads="1"/>
          </p:cNvSpPr>
          <p:nvPr/>
        </p:nvSpPr>
        <p:spPr bwMode="auto">
          <a:xfrm>
            <a:off x="1042988" y="1947863"/>
            <a:ext cx="7489825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работодатель обязан до восстановления трудоспособности или установления инвалидности либо установления утраты профессиональной трудоспособности</a:t>
            </a:r>
          </a:p>
        </p:txBody>
      </p:sp>
      <p:sp>
        <p:nvSpPr>
          <p:cNvPr id="88071" name="AutoShape 64"/>
          <p:cNvSpPr>
            <a:spLocks noChangeArrowheads="1"/>
          </p:cNvSpPr>
          <p:nvPr/>
        </p:nvSpPr>
        <p:spPr bwMode="auto">
          <a:xfrm>
            <a:off x="3276600" y="915988"/>
            <a:ext cx="2447925" cy="1000125"/>
          </a:xfrm>
          <a:prstGeom prst="curvedDownArrow">
            <a:avLst>
              <a:gd name="adj1" fmla="val 226767"/>
              <a:gd name="adj2" fmla="val 122381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ru-RU" sz="1800">
              <a:latin typeface="Verdana" pitchFamily="34" charset="0"/>
            </a:endParaRPr>
          </a:p>
        </p:txBody>
      </p:sp>
      <p:sp>
        <p:nvSpPr>
          <p:cNvPr id="88072" name="Line 65"/>
          <p:cNvSpPr>
            <a:spLocks noChangeShapeType="1"/>
          </p:cNvSpPr>
          <p:nvPr/>
        </p:nvSpPr>
        <p:spPr bwMode="auto">
          <a:xfrm flipH="1">
            <a:off x="1835150" y="3429000"/>
            <a:ext cx="1152525" cy="792163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8073" name="Line 66"/>
          <p:cNvSpPr>
            <a:spLocks noChangeShapeType="1"/>
          </p:cNvSpPr>
          <p:nvPr/>
        </p:nvSpPr>
        <p:spPr bwMode="auto">
          <a:xfrm>
            <a:off x="4427538" y="3429000"/>
            <a:ext cx="1223962" cy="86360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 type="triangle" w="med" len="med"/>
          </a:ln>
          <a:effectLst>
            <a:outerShdw dist="35921" dir="2700000" algn="ctr" rotWithShape="0">
              <a:srgbClr val="9933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6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Объект 2"/>
          <p:cNvSpPr>
            <a:spLocks noGrp="1"/>
          </p:cNvSpPr>
          <p:nvPr>
            <p:ph idx="1"/>
          </p:nvPr>
        </p:nvSpPr>
        <p:spPr>
          <a:xfrm>
            <a:off x="457200" y="620713"/>
            <a:ext cx="8291513" cy="5903912"/>
          </a:xfrm>
        </p:spPr>
        <p:txBody>
          <a:bodyPr/>
          <a:lstStyle/>
          <a:p>
            <a:r>
              <a:rPr lang="ru-RU" altLang="ru-RU" smtClean="0"/>
              <a:t>В случае письменного отказа работника от временного перевода на более легкую работу при получении в связи с исполнением трудовых обязанностей </a:t>
            </a:r>
            <a:r>
              <a:rPr lang="kk-KZ" altLang="ru-RU" smtClean="0"/>
              <a:t>производственной </a:t>
            </a:r>
            <a:r>
              <a:rPr lang="ru-RU" altLang="ru-RU" smtClean="0"/>
              <a:t>травмы, профессионального заболевания или иного повреждения здоровья, либо вследствие ухудшения здоровья, не связанного с производством, трудовой договор с работником прекращается по основанию, предусмотренному пп. 3) п. 1 ст. 5</a:t>
            </a:r>
            <a:r>
              <a:rPr lang="kk-KZ" altLang="ru-RU" smtClean="0"/>
              <a:t>8</a:t>
            </a:r>
            <a:r>
              <a:rPr lang="ru-RU" altLang="ru-RU" smtClean="0"/>
              <a:t> Кодекса.</a:t>
            </a:r>
          </a:p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 algn="ctr">
              <a:defRPr/>
            </a:pPr>
            <a:fld id="{F0B3133F-1703-4FAC-B754-88D01C792D51}" type="slidenum">
              <a:rPr lang="ru-RU" smtClean="0"/>
              <a:pPr algn="ctr">
                <a:defRPr/>
              </a:pPr>
              <a:t>46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567427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dirty="0" smtClean="0"/>
              <a:t>Прекращение трудового договора допускается при письменном отказе работника от продолжения трудовых отношений </a:t>
            </a:r>
            <a:r>
              <a:rPr lang="ru-RU" altLang="ru-RU" dirty="0" smtClean="0">
                <a:solidFill>
                  <a:srgbClr val="FF0000"/>
                </a:solidFill>
              </a:rPr>
              <a:t>либо </a:t>
            </a:r>
            <a:r>
              <a:rPr lang="kk-KZ" altLang="ru-RU" dirty="0" smtClean="0">
                <a:solidFill>
                  <a:srgbClr val="FF0000"/>
                </a:solidFill>
              </a:rPr>
              <a:t>при </a:t>
            </a:r>
            <a:r>
              <a:rPr lang="ru-RU" altLang="ru-RU" dirty="0" smtClean="0">
                <a:solidFill>
                  <a:srgbClr val="FF0000"/>
                </a:solidFill>
              </a:rPr>
              <a:t>наличии акта об отсутствии письменного </a:t>
            </a:r>
            <a:r>
              <a:rPr lang="kk-KZ" altLang="ru-RU" dirty="0" smtClean="0">
                <a:solidFill>
                  <a:srgbClr val="FF0000"/>
                </a:solidFill>
              </a:rPr>
              <a:t>отказа</a:t>
            </a:r>
            <a:r>
              <a:rPr lang="ru-RU" altLang="ru-RU" dirty="0" smtClean="0">
                <a:solidFill>
                  <a:srgbClr val="FF0000"/>
                </a:solidFill>
              </a:rPr>
              <a:t> работника.</a:t>
            </a:r>
          </a:p>
          <a:p>
            <a:endParaRPr lang="ru-RU" alt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008833-8239-4200-AB63-2EE8C8E0BE9B}" type="slidenum">
              <a:rPr lang="ru-RU" smtClean="0"/>
              <a:pPr>
                <a:defRPr/>
              </a:pPr>
              <a:t>47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33815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2. Работник обязан:</a:t>
            </a:r>
          </a:p>
          <a:p>
            <a:r>
              <a:rPr lang="ru-RU" dirty="0" smtClean="0"/>
              <a:t>4</a:t>
            </a:r>
            <a:r>
              <a:rPr lang="ru-RU" dirty="0"/>
              <a:t>)	по требованию работодателя проходить </a:t>
            </a:r>
            <a:r>
              <a:rPr lang="ru-RU" dirty="0">
                <a:solidFill>
                  <a:srgbClr val="FF0000"/>
                </a:solidFill>
              </a:rPr>
              <a:t>профилактические медицинские осмотры </a:t>
            </a:r>
            <a:r>
              <a:rPr lang="ru-RU" dirty="0"/>
              <a:t>в случаях, предусмотренных актом работодателя, а также при переводе на другую работу;</a:t>
            </a:r>
          </a:p>
          <a:p>
            <a:r>
              <a:rPr lang="ru-RU" dirty="0"/>
              <a:t>5) сообщать работодателю </a:t>
            </a:r>
            <a:r>
              <a:rPr lang="ru-RU" dirty="0">
                <a:solidFill>
                  <a:srgbClr val="FF0000"/>
                </a:solidFill>
              </a:rPr>
              <a:t>об установлении инвалидности</a:t>
            </a:r>
            <a:r>
              <a:rPr lang="ru-RU" dirty="0"/>
              <a:t> или ином ухудшении состояния здоровья, препятствующем продолжению трудовых обязанностей;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>
                <a:effectLst/>
              </a:rPr>
              <a:t>Статья 181. Права и обязанности работника в области  </a:t>
            </a:r>
            <a:r>
              <a:rPr lang="ru-RU" sz="2400" dirty="0" smtClean="0">
                <a:effectLst/>
              </a:rPr>
              <a:t>безопасности</a:t>
            </a:r>
            <a:r>
              <a:rPr lang="ru-RU" sz="2400" dirty="0">
                <a:effectLst/>
              </a:rPr>
              <a:t> </a:t>
            </a:r>
            <a:r>
              <a:rPr lang="ru-RU" sz="2400" dirty="0" smtClean="0">
                <a:effectLst/>
              </a:rPr>
              <a:t>и </a:t>
            </a:r>
            <a:r>
              <a:rPr lang="ru-RU" sz="2400" dirty="0">
                <a:effectLst/>
              </a:rPr>
              <a:t>охраны труда</a:t>
            </a:r>
            <a:br>
              <a:rPr lang="ru-RU" sz="2400" dirty="0">
                <a:effectLst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2403099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3"/>
            <a:ext cx="8229600" cy="4641379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z="2800" b="1" dirty="0" smtClean="0"/>
              <a:t>Работодатель обязан перевести беременную женщину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altLang="ru-RU" sz="2800" b="1" dirty="0" smtClean="0"/>
              <a:t> на основании  медицинского заключения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altLang="ru-RU" sz="2800" b="1" dirty="0" smtClean="0"/>
              <a:t> на другую работу, исключающую воздействие вредных  и (или) опасных производственных факторов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altLang="ru-RU" sz="2800" b="1" dirty="0" smtClean="0"/>
              <a:t> с сохранением  средней заработной платы</a:t>
            </a:r>
          </a:p>
        </p:txBody>
      </p:sp>
      <p:sp>
        <p:nvSpPr>
          <p:cNvPr id="92162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31B1FA8-8BE1-4291-B00F-AE7BA1E8B268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49</a:t>
            </a:fld>
            <a:endParaRPr lang="ru-RU" altLang="ru-RU" sz="1200" smtClean="0">
              <a:latin typeface="Arial Black" pitchFamily="34" charset="0"/>
            </a:endParaRPr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200" b="1" dirty="0" smtClean="0"/>
              <a:t>Перевод беременных женщин</a:t>
            </a:r>
            <a:br>
              <a:rPr lang="ru-RU" altLang="ru-RU" sz="3200" b="1" dirty="0" smtClean="0"/>
            </a:br>
            <a:endParaRPr lang="ru-RU" altLang="ru-RU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330186198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8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8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58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build="p"/>
      <p:bldP spid="1587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620713"/>
            <a:ext cx="8281987" cy="60483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z="2800" b="1" dirty="0" smtClean="0"/>
              <a:t>В случаях, предусмотренных </a:t>
            </a:r>
            <a:r>
              <a:rPr lang="ru-RU" altLang="ru-RU" sz="2800" dirty="0" smtClean="0">
                <a:solidFill>
                  <a:srgbClr val="FF0000"/>
                </a:solidFill>
              </a:rPr>
              <a:t>соглашениями, </a:t>
            </a:r>
            <a:r>
              <a:rPr lang="ru-RU" altLang="ru-RU" sz="2800" b="1" dirty="0" smtClean="0"/>
              <a:t>коллективным договором, работодатель принимает акты с учетом мнения представителей работников.</a:t>
            </a:r>
            <a:r>
              <a:rPr lang="ru-RU" altLang="ru-RU" sz="2800" dirty="0" smtClean="0"/>
              <a:t> </a:t>
            </a:r>
            <a:endParaRPr lang="ru-RU" altLang="ru-RU" sz="2800" dirty="0" smtClean="0"/>
          </a:p>
          <a:p>
            <a:pPr eaLnBrk="1" hangingPunct="1">
              <a:buFont typeface="Wingdings" pitchFamily="2" charset="2"/>
              <a:buNone/>
            </a:pPr>
            <a:endParaRPr lang="ru-RU" altLang="ru-RU" sz="2800" b="1" dirty="0" smtClean="0"/>
          </a:p>
          <a:p>
            <a:r>
              <a:rPr lang="ru-RU" sz="2800" dirty="0" smtClean="0"/>
              <a:t>Ст. 157 ТК</a:t>
            </a:r>
          </a:p>
          <a:p>
            <a:r>
              <a:rPr lang="ru-RU" sz="2800" dirty="0" smtClean="0"/>
              <a:t>В </a:t>
            </a:r>
            <a:r>
              <a:rPr lang="ru-RU" sz="2800" dirty="0"/>
              <a:t>коллективный договор включаются следующие положения:</a:t>
            </a:r>
          </a:p>
          <a:p>
            <a:r>
              <a:rPr lang="ru-RU" sz="2800" dirty="0">
                <a:solidFill>
                  <a:srgbClr val="FF0000"/>
                </a:solidFill>
              </a:rPr>
              <a:t>8) об актах работодателя, требующих учета мнения представителей работников</a:t>
            </a:r>
            <a:r>
              <a:rPr lang="kk-KZ" sz="2800" dirty="0">
                <a:solidFill>
                  <a:srgbClr val="FF0000"/>
                </a:solidFill>
              </a:rPr>
              <a:t>.</a:t>
            </a:r>
            <a:endParaRPr lang="ru-RU" sz="2800" dirty="0">
              <a:solidFill>
                <a:srgbClr val="FF0000"/>
              </a:solidFill>
            </a:endParaRPr>
          </a:p>
          <a:p>
            <a:pPr eaLnBrk="1" hangingPunct="1"/>
            <a:endParaRPr lang="ru-RU" altLang="ru-RU" sz="2800" dirty="0" smtClean="0"/>
          </a:p>
        </p:txBody>
      </p:sp>
      <p:sp>
        <p:nvSpPr>
          <p:cNvPr id="11266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F2A5850-2CCF-4E3B-9F03-473B32915710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86730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08720"/>
            <a:ext cx="8229600" cy="5098571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ru-RU" altLang="ru-RU" sz="3200" dirty="0" smtClean="0"/>
              <a:t>До предоставления беременной женщине другой работы, исключающей воздействие неблагоприятных производственных факторов, она подлежит освобождению от работы с сохранением средней заработной платы за все пропущенные вследствие этого рабочие дни за счет средств работодателя. </a:t>
            </a:r>
          </a:p>
        </p:txBody>
      </p:sp>
      <p:sp>
        <p:nvSpPr>
          <p:cNvPr id="93186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FDBACDE-E0E0-4EA3-945C-298BF74E3081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50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06479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2800" dirty="0" smtClean="0"/>
              <a:t>В случае отказа беременной женщины от предложен</a:t>
            </a:r>
            <a:r>
              <a:rPr lang="kk-KZ" altLang="ru-RU" sz="2800" dirty="0" smtClean="0"/>
              <a:t>ного</a:t>
            </a:r>
            <a:r>
              <a:rPr lang="ru-RU" altLang="ru-RU" sz="2800" dirty="0" smtClean="0"/>
              <a:t> работодателем перевода на другую работу она подлежит освобождению от </a:t>
            </a:r>
            <a:r>
              <a:rPr lang="kk-KZ" altLang="ru-RU" sz="2800" dirty="0" smtClean="0"/>
              <a:t>выполнения </a:t>
            </a:r>
            <a:r>
              <a:rPr lang="ru-RU" altLang="ru-RU" sz="2800" dirty="0" smtClean="0"/>
              <a:t>противопоказанной работы без сохранения заработной платы до предоставления отпуска по беременности и родам.</a:t>
            </a:r>
          </a:p>
          <a:p>
            <a:endParaRPr lang="ru-RU" altLang="ru-RU" dirty="0" smtClean="0"/>
          </a:p>
        </p:txBody>
      </p:sp>
      <p:sp>
        <p:nvSpPr>
          <p:cNvPr id="9421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855A4C5-49F1-452D-AA1F-C199250E78FF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51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14835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Объект 2"/>
          <p:cNvSpPr>
            <a:spLocks noGrp="1"/>
          </p:cNvSpPr>
          <p:nvPr>
            <p:ph idx="1"/>
          </p:nvPr>
        </p:nvSpPr>
        <p:spPr>
          <a:xfrm>
            <a:off x="457200" y="1412875"/>
            <a:ext cx="8507413" cy="4454525"/>
          </a:xfrm>
        </p:spPr>
        <p:txBody>
          <a:bodyPr/>
          <a:lstStyle/>
          <a:p>
            <a:r>
              <a:rPr lang="kk-KZ" altLang="ru-RU" sz="2800" b="1" smtClean="0"/>
              <a:t>Прикомандирование</a:t>
            </a:r>
            <a:r>
              <a:rPr lang="kk-KZ" altLang="ru-RU" sz="2800" smtClean="0"/>
              <a:t> – выполнение работником (прикомандированным) работы по определенной специальности, квалификации или должности (трудовой функции), обусловленной трудовым договором, либо по другой должности, специальности, квалификации у другого юридического лица, за исключением ограничений</a:t>
            </a:r>
            <a:r>
              <a:rPr lang="ru-RU" altLang="ru-RU" sz="2800" smtClean="0"/>
              <a:t>,</a:t>
            </a:r>
            <a:r>
              <a:rPr lang="kk-KZ" altLang="ru-RU" sz="2800" smtClean="0"/>
              <a:t> предусмотренных законодательством Республики Казахстан. </a:t>
            </a:r>
            <a:endParaRPr lang="ru-RU" altLang="ru-RU" sz="2800" smtClean="0"/>
          </a:p>
          <a:p>
            <a:endParaRPr lang="ru-RU" altLang="ru-RU" sz="2800" smtClean="0"/>
          </a:p>
        </p:txBody>
      </p:sp>
      <p:sp>
        <p:nvSpPr>
          <p:cNvPr id="7270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BFF09A8-F1D0-4DC0-A374-09F6F0975E4C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52</a:t>
            </a:fld>
            <a:endParaRPr lang="ru-RU" altLang="ru-RU" sz="1200" smtClean="0">
              <a:latin typeface="Arial Black" pitchFamily="34" charset="0"/>
            </a:endParaRPr>
          </a:p>
        </p:txBody>
      </p:sp>
      <p:sp>
        <p:nvSpPr>
          <p:cNvPr id="72706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27113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2400" b="1" smtClean="0"/>
              <a:t>Прикомандирование работника к другому юридическому лицу</a:t>
            </a:r>
            <a:br>
              <a:rPr lang="ru-RU" altLang="ru-RU" sz="2400" b="1" smtClean="0"/>
            </a:br>
            <a:endParaRPr lang="ru-RU" altLang="ru-RU" sz="2400" b="1" smtClean="0"/>
          </a:p>
        </p:txBody>
      </p:sp>
    </p:spTree>
    <p:extLst>
      <p:ext uri="{BB962C8B-B14F-4D97-AF65-F5344CB8AC3E}">
        <p14:creationId xmlns:p14="http://schemas.microsoft.com/office/powerpoint/2010/main" val="21363019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Объект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318125"/>
          </a:xfrm>
        </p:spPr>
        <p:txBody>
          <a:bodyPr/>
          <a:lstStyle/>
          <a:p>
            <a:r>
              <a:rPr lang="ru-RU" altLang="ru-RU" sz="2800" b="1" smtClean="0"/>
              <a:t>В целях обеспечения выполнения определенных задач допускается прикомандирование работников:</a:t>
            </a:r>
          </a:p>
          <a:p>
            <a:r>
              <a:rPr lang="ru-RU" altLang="ru-RU" sz="2800" smtClean="0"/>
              <a:t>1) в юридическое лицо, акции (доля участия) которого прямо или косвенно принадлежат юридическому лицу, из которого прикомандирован работник;</a:t>
            </a:r>
          </a:p>
          <a:p>
            <a:r>
              <a:rPr lang="ru-RU" altLang="ru-RU" sz="2800" smtClean="0"/>
              <a:t>2) в юридическое лицо, которому прямо или косвенно принадлежат голосующие акции (доли участия) юридического лица, из которого прикомандирован работник.</a:t>
            </a:r>
          </a:p>
          <a:p>
            <a:endParaRPr lang="ru-RU" altLang="ru-RU" smtClean="0"/>
          </a:p>
        </p:txBody>
      </p:sp>
      <p:sp>
        <p:nvSpPr>
          <p:cNvPr id="73731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B97F922-D595-43C6-B1B5-0CA6C9102181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53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77550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mtClean="0"/>
              <a:t>Перечень должностей и численность прикомандированных работников устанавливается письменным соглашением между юридическими лицами в зависимости от целей прикомандирования.</a:t>
            </a:r>
          </a:p>
          <a:p>
            <a:endParaRPr lang="ru-RU" altLang="ru-RU" smtClean="0"/>
          </a:p>
        </p:txBody>
      </p:sp>
      <p:sp>
        <p:nvSpPr>
          <p:cNvPr id="74755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7381B84-73F0-4EB8-AD03-AFE6D2182511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54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57611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Заголовок 1"/>
          <p:cNvSpPr>
            <a:spLocks noGrp="1"/>
          </p:cNvSpPr>
          <p:nvPr>
            <p:ph idx="1"/>
          </p:nvPr>
        </p:nvSpPr>
        <p:spPr>
          <a:xfrm>
            <a:off x="457200" y="620713"/>
            <a:ext cx="8291513" cy="5472112"/>
          </a:xfrm>
        </p:spPr>
        <p:txBody>
          <a:bodyPr>
            <a:normAutofit lnSpcReduction="10000"/>
          </a:bodyPr>
          <a:lstStyle/>
          <a:p>
            <a:r>
              <a:rPr lang="ru-RU" altLang="ru-RU" sz="2400" dirty="0" smtClean="0"/>
              <a:t>Условия, порядок и срок прикомандирования работника определяются </a:t>
            </a:r>
            <a:r>
              <a:rPr lang="kk-KZ" altLang="ru-RU" sz="2400" dirty="0" smtClean="0"/>
              <a:t>соглашением</a:t>
            </a:r>
            <a:r>
              <a:rPr lang="ru-RU" altLang="ru-RU" sz="2400" dirty="0" smtClean="0"/>
              <a:t>, которое подписывается между юридическими лицами и прикомандированным работником.</a:t>
            </a:r>
          </a:p>
          <a:p>
            <a:r>
              <a:rPr lang="ru-RU" altLang="ru-RU" sz="2400" dirty="0" smtClean="0"/>
              <a:t>В случае </a:t>
            </a:r>
            <a:r>
              <a:rPr lang="ru-RU" altLang="ru-RU" sz="2400" dirty="0" smtClean="0">
                <a:solidFill>
                  <a:srgbClr val="FF0000"/>
                </a:solidFill>
              </a:rPr>
              <a:t>одновременного прикомандирования </a:t>
            </a:r>
            <a:r>
              <a:rPr lang="ru-RU" altLang="ru-RU" sz="2400" dirty="0" smtClean="0"/>
              <a:t>работников более десяти процентов от среднесписочной численности юридического лица, </a:t>
            </a:r>
            <a:r>
              <a:rPr lang="ru-RU" altLang="ru-RU" sz="2400" dirty="0" smtClean="0">
                <a:solidFill>
                  <a:srgbClr val="FF0000"/>
                </a:solidFill>
              </a:rPr>
              <a:t>к которому прикомандировываются работники, необходимо согласование </a:t>
            </a:r>
            <a:r>
              <a:rPr lang="kk-KZ" altLang="ru-RU" sz="2400" dirty="0" smtClean="0">
                <a:solidFill>
                  <a:srgbClr val="FF0000"/>
                </a:solidFill>
              </a:rPr>
              <a:t>с представителями работников</a:t>
            </a:r>
            <a:r>
              <a:rPr lang="ru-RU" altLang="ru-RU" sz="2400" dirty="0" smtClean="0">
                <a:solidFill>
                  <a:srgbClr val="FF0000"/>
                </a:solidFill>
              </a:rPr>
              <a:t> юридического лица, </a:t>
            </a:r>
            <a:r>
              <a:rPr lang="ru-RU" altLang="ru-RU" sz="2400" dirty="0" smtClean="0"/>
              <a:t>к которому прикомандировываются работники. </a:t>
            </a:r>
          </a:p>
          <a:p>
            <a:r>
              <a:rPr lang="ru-RU" altLang="ru-RU" sz="2400" dirty="0" smtClean="0"/>
              <a:t>Порядок согласования определяется соглашением сторон между юридическими лицами и </a:t>
            </a:r>
            <a:r>
              <a:rPr lang="kk-KZ" altLang="ru-RU" sz="2400" dirty="0" smtClean="0"/>
              <a:t>представителями работников</a:t>
            </a:r>
            <a:r>
              <a:rPr lang="ru-RU" altLang="ru-RU" sz="2400" dirty="0" smtClean="0"/>
              <a:t>.</a:t>
            </a:r>
          </a:p>
          <a:p>
            <a:endParaRPr lang="ru-RU" altLang="ru-RU" sz="2400" dirty="0" smtClean="0"/>
          </a:p>
        </p:txBody>
      </p:sp>
      <p:sp>
        <p:nvSpPr>
          <p:cNvPr id="7577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8F4578C-C918-42CD-A2AA-2AECDD4D46C0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55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42707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Объект 2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391150"/>
          </a:xfrm>
        </p:spPr>
        <p:txBody>
          <a:bodyPr>
            <a:normAutofit lnSpcReduction="10000"/>
          </a:bodyPr>
          <a:lstStyle/>
          <a:p>
            <a:r>
              <a:rPr lang="ru-RU" altLang="ru-RU" sz="2400" smtClean="0"/>
              <a:t>За прикомандированным работником сохраняется место работы (должность) у работодателя, который осуществляет прикомандирование.</a:t>
            </a:r>
          </a:p>
          <a:p>
            <a:endParaRPr lang="ru-RU" altLang="ru-RU" sz="2400" smtClean="0"/>
          </a:p>
          <a:p>
            <a:r>
              <a:rPr lang="ru-RU" altLang="ru-RU" sz="2400" smtClean="0"/>
              <a:t>Прикомандирование допускается только с письменного согласия сторон трудового договора, путем подписания дополнительного соглашения к трудовому договору с указанием места выполнения работы на период прикомандирования. По окончании срока прикомандирования работодатель обязуется предоставить работнику место работы (должность), которое (</a:t>
            </a:r>
            <a:r>
              <a:rPr lang="kk-KZ" altLang="ru-RU" sz="2400" smtClean="0"/>
              <a:t>котор</a:t>
            </a:r>
            <a:r>
              <a:rPr lang="ru-RU" altLang="ru-RU" sz="2400" smtClean="0"/>
              <a:t>ую) работник занимал до прикомандирования.</a:t>
            </a:r>
          </a:p>
          <a:p>
            <a:endParaRPr lang="ru-RU" altLang="ru-RU" smtClean="0"/>
          </a:p>
        </p:txBody>
      </p:sp>
      <p:sp>
        <p:nvSpPr>
          <p:cNvPr id="76803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0A758A3-4692-4D1E-9798-BD4A3CC04023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56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79395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Объект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175250"/>
          </a:xfrm>
        </p:spPr>
        <p:txBody>
          <a:bodyPr>
            <a:normAutofit/>
          </a:bodyPr>
          <a:lstStyle/>
          <a:p>
            <a:r>
              <a:rPr lang="ru-RU" altLang="ru-RU" sz="3200" dirty="0" smtClean="0"/>
              <a:t>На период прикомандирования на работника распространяется режим рабочего времени и времени отдыха  юридического лица, к которому он прикомандирован, за исключением продолжительности и порядка предоставления ежегодного оплачиваемого трудового отпуска.</a:t>
            </a:r>
          </a:p>
        </p:txBody>
      </p:sp>
      <p:sp>
        <p:nvSpPr>
          <p:cNvPr id="77827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B37486A3-47FC-4D3F-8799-D3E3DB79D568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57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57243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250"/>
            <a:ext cx="8218488" cy="6192838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x-none" smtClean="0"/>
              <a:t>В случае нарушения прикомандированным работником трудовой дисциплины юридическое лицо</a:t>
            </a:r>
            <a:r>
              <a:rPr lang="kk-KZ" dirty="0" smtClean="0"/>
              <a:t>, к которому он прикомандирован,</a:t>
            </a:r>
            <a:r>
              <a:rPr lang="kk-KZ" b="1" dirty="0" smtClean="0"/>
              <a:t> </a:t>
            </a:r>
            <a:r>
              <a:rPr lang="x-none" smtClean="0"/>
              <a:t>в течение трёх рабочих дней уведомляет работодателя прикомандированного работника с представлением подтверждающих документов для принятия решения о привлечении его к дисциплинарной ответственности в соответствии с трудовым законодательством</a:t>
            </a:r>
            <a:r>
              <a:rPr lang="ru-RU" dirty="0" smtClean="0"/>
              <a:t> РК</a:t>
            </a:r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/>
          </a:p>
        </p:txBody>
      </p:sp>
      <p:sp>
        <p:nvSpPr>
          <p:cNvPr id="78851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2D0FB88B-30A8-4649-8EAA-9886381227C2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58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47995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Объект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4741862"/>
          </a:xfrm>
        </p:spPr>
        <p:txBody>
          <a:bodyPr>
            <a:normAutofit lnSpcReduction="10000"/>
          </a:bodyPr>
          <a:lstStyle/>
          <a:p>
            <a:r>
              <a:rPr lang="ru-RU" altLang="ru-RU" sz="3200" dirty="0" smtClean="0"/>
              <a:t>При несчастном случае, происшедшем с прикомандированным работником, организация расследования несчастного случая</a:t>
            </a:r>
            <a:r>
              <a:rPr lang="kk-KZ" altLang="ru-RU" sz="3200" dirty="0" smtClean="0"/>
              <a:t>, связанного с трудовой деятельностью,</a:t>
            </a:r>
            <a:r>
              <a:rPr lang="ru-RU" altLang="ru-RU" sz="3200" dirty="0" smtClean="0"/>
              <a:t> возлагается на юридическое лицо, к которому работник был прикомандирован, с участием представителя работодателя.</a:t>
            </a:r>
          </a:p>
          <a:p>
            <a:pPr marL="109728" indent="0">
              <a:buNone/>
            </a:pPr>
            <a:endParaRPr lang="ru-RU" altLang="ru-RU" dirty="0" smtClean="0"/>
          </a:p>
          <a:p>
            <a:endParaRPr lang="ru-RU" altLang="ru-RU" dirty="0" smtClean="0"/>
          </a:p>
        </p:txBody>
      </p:sp>
      <p:sp>
        <p:nvSpPr>
          <p:cNvPr id="79875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98CBBEE-34E6-40D2-BD56-0FDB900344B0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59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015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0" y="260350"/>
            <a:ext cx="9144000" cy="6337300"/>
          </a:xfrm>
        </p:spPr>
        <p:txBody>
          <a:bodyPr/>
          <a:lstStyle/>
          <a:p>
            <a:pPr lvl="1" eaLnBrk="1" hangingPunct="1">
              <a:buFont typeface="Wingdings" pitchFamily="2" charset="2"/>
              <a:buNone/>
            </a:pPr>
            <a:endParaRPr lang="ru-RU" altLang="ru-RU" sz="3100" b="1" smtClean="0"/>
          </a:p>
          <a:p>
            <a:pPr lvl="1" eaLnBrk="1" hangingPunct="1">
              <a:buFont typeface="Wingdings" pitchFamily="2" charset="2"/>
              <a:buNone/>
            </a:pPr>
            <a:r>
              <a:rPr lang="ru-RU" altLang="ru-RU" sz="3200" smtClean="0"/>
              <a:t>Работодатель представляет проект акта работодателя и обоснование по нему представителям работников</a:t>
            </a:r>
            <a:r>
              <a:rPr lang="ru-RU" altLang="ru-RU" sz="3200" smtClean="0">
                <a:solidFill>
                  <a:srgbClr val="FF0000"/>
                </a:solidFill>
              </a:rPr>
              <a:t>. При наличии нескольких представителей работников ими создается единый представительный орган для учета мнения по актам работодателя, численный состав которого пропорционален численности представляемых ими работников.</a:t>
            </a:r>
          </a:p>
        </p:txBody>
      </p:sp>
      <p:sp>
        <p:nvSpPr>
          <p:cNvPr id="12290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E5D693F-EB95-4480-B701-A69FE1DB1629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65561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822F96C-94CC-4C6A-A984-69E6F258E341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60</a:t>
            </a:fld>
            <a:endParaRPr lang="ru-RU" altLang="ru-RU" sz="1200" smtClean="0">
              <a:latin typeface="Arial Black" pitchFamily="34" charset="0"/>
            </a:endParaRPr>
          </a:p>
        </p:txBody>
      </p:sp>
      <p:sp>
        <p:nvSpPr>
          <p:cNvPr id="239618" name="WordArt 2"/>
          <p:cNvSpPr>
            <a:spLocks noChangeArrowheads="1" noChangeShapeType="1" noTextEdit="1"/>
          </p:cNvSpPr>
          <p:nvPr/>
        </p:nvSpPr>
        <p:spPr bwMode="auto">
          <a:xfrm>
            <a:off x="827088" y="765175"/>
            <a:ext cx="6840537" cy="431165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80322" dir="17306097" algn="ctr" rotWithShape="0">
                    <a:schemeClr val="accent2"/>
                  </a:outerShdw>
                </a:effectLst>
                <a:latin typeface="Arial"/>
                <a:cs typeface="Arial"/>
              </a:rPr>
              <a:t>отстранение</a:t>
            </a:r>
          </a:p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80322" dir="17306097" algn="ctr" rotWithShape="0">
                    <a:schemeClr val="accent2"/>
                  </a:outerShdw>
                </a:effectLst>
                <a:latin typeface="Arial"/>
                <a:cs typeface="Arial"/>
              </a:rPr>
              <a:t>от работы</a:t>
            </a:r>
          </a:p>
          <a:p>
            <a:pPr algn="ctr"/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hlink"/>
              </a:solidFill>
              <a:effectLst>
                <a:outerShdw dist="80322" dir="17306097" algn="ctr" rotWithShape="0">
                  <a:schemeClr val="accent2"/>
                </a:outerShdw>
              </a:effectLst>
              <a:latin typeface="Arial"/>
              <a:cs typeface="Arial"/>
            </a:endParaRPr>
          </a:p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80322" dir="17306097" algn="ctr" rotWithShape="0">
                    <a:schemeClr val="accent2"/>
                  </a:outerShdw>
                </a:effectLst>
                <a:latin typeface="Arial"/>
                <a:cs typeface="Arial"/>
              </a:rPr>
              <a:t>( статья </a:t>
            </a:r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80322" dir="17306097" algn="ctr" rotWithShape="0">
                    <a:schemeClr val="accent2"/>
                  </a:outerShdw>
                </a:effectLst>
                <a:latin typeface="Arial"/>
                <a:cs typeface="Arial"/>
              </a:rPr>
              <a:t>48 </a:t>
            </a:r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80322" dir="17306097" algn="ctr" rotWithShape="0">
                    <a:schemeClr val="accent2"/>
                  </a:outerShdw>
                </a:effectLst>
                <a:latin typeface="Arial"/>
                <a:cs typeface="Arial"/>
              </a:rPr>
              <a:t>ТК )</a:t>
            </a:r>
          </a:p>
        </p:txBody>
      </p:sp>
    </p:spTree>
    <p:extLst>
      <p:ext uri="{BB962C8B-B14F-4D97-AF65-F5344CB8AC3E}">
        <p14:creationId xmlns:p14="http://schemas.microsoft.com/office/powerpoint/2010/main" val="1354340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39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18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8893175" cy="6858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800" b="1" dirty="0" smtClean="0"/>
              <a:t>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3200" b="1" dirty="0" smtClean="0">
                <a:latin typeface="Times New Roman" pitchFamily="18" charset="0"/>
              </a:rPr>
              <a:t>Также </a:t>
            </a:r>
            <a:r>
              <a:rPr lang="ru-RU" altLang="ru-RU" sz="3200" b="1" dirty="0" smtClean="0">
                <a:latin typeface="Times New Roman" pitchFamily="18" charset="0"/>
              </a:rPr>
              <a:t>работодатель обязан отстранять от работы работника</a:t>
            </a:r>
            <a:r>
              <a:rPr lang="ru-RU" altLang="ru-RU" sz="3200" b="1" dirty="0" smtClean="0">
                <a:latin typeface="Times New Roman" pitchFamily="18" charset="0"/>
              </a:rPr>
              <a:t>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3200" b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altLang="ru-RU" sz="3200" b="1" dirty="0" smtClean="0">
                <a:latin typeface="Times New Roman" pitchFamily="18" charset="0"/>
              </a:rPr>
              <a:t> </a:t>
            </a:r>
            <a:r>
              <a:rPr lang="ru-RU" altLang="ru-RU" sz="3200" b="1" dirty="0">
                <a:latin typeface="Times New Roman" pitchFamily="18" charset="0"/>
              </a:rPr>
              <a:t>2)  не сдавшего экзамен</a:t>
            </a:r>
            <a:r>
              <a:rPr lang="kk-KZ" altLang="ru-RU" sz="3200" b="1" dirty="0">
                <a:latin typeface="Times New Roman" pitchFamily="18" charset="0"/>
              </a:rPr>
              <a:t>ов</a:t>
            </a:r>
            <a:r>
              <a:rPr lang="ru-RU" altLang="ru-RU" sz="3200" b="1" dirty="0">
                <a:latin typeface="Times New Roman" pitchFamily="18" charset="0"/>
              </a:rPr>
              <a:t> по правилам  безопасности и охраны </a:t>
            </a:r>
            <a:r>
              <a:rPr lang="ru-RU" altLang="ru-RU" sz="3200" dirty="0">
                <a:solidFill>
                  <a:srgbClr val="FF0000"/>
                </a:solidFill>
              </a:rPr>
              <a:t>или промышленной безопасности</a:t>
            </a:r>
            <a:r>
              <a:rPr lang="ru-RU" altLang="ru-RU" sz="3200" dirty="0" smtClean="0">
                <a:solidFill>
                  <a:srgbClr val="FF0000"/>
                </a:solidFill>
              </a:rPr>
              <a:t>;</a:t>
            </a:r>
            <a:endParaRPr lang="ru-RU" altLang="ru-RU" sz="32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buNone/>
            </a:pPr>
            <a:r>
              <a:rPr lang="ru-RU" altLang="ru-RU" sz="3200" dirty="0"/>
              <a:t>5) </a:t>
            </a:r>
            <a:r>
              <a:rPr lang="ru-RU" altLang="ru-RU" sz="3200" dirty="0">
                <a:solidFill>
                  <a:srgbClr val="FF0000"/>
                </a:solidFill>
              </a:rPr>
              <a:t>в случае утраты права работником на управление транспортным средством или других разрешений, необходимых для выполнения работы, обусловленной трудовым договором;</a:t>
            </a:r>
            <a:endParaRPr lang="ru-RU" altLang="ru-RU" sz="32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ru-RU" altLang="ru-RU" sz="3200" b="1" dirty="0" smtClean="0">
              <a:latin typeface="Times New Roman" pitchFamily="18" charset="0"/>
            </a:endParaRPr>
          </a:p>
        </p:txBody>
      </p:sp>
      <p:sp>
        <p:nvSpPr>
          <p:cNvPr id="101378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2FC3DF0-B9FC-4767-8CF2-EE37B333873C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61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9242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0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406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406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406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42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 algn="l">
              <a:defRPr/>
            </a:pPr>
            <a:fld id="{C1D105D0-DC75-4D85-8634-896BF4FADA98}" type="slidenum">
              <a:rPr lang="ru-RU">
                <a:latin typeface="+mn-lt"/>
              </a:rPr>
              <a:pPr algn="l">
                <a:defRPr/>
              </a:pPr>
              <a:t>62</a:t>
            </a:fld>
            <a:endParaRPr lang="ru-RU">
              <a:latin typeface="+mn-lt"/>
            </a:endParaRPr>
          </a:p>
        </p:txBody>
      </p:sp>
      <p:sp>
        <p:nvSpPr>
          <p:cNvPr id="102402" name="WordArt 2"/>
          <p:cNvSpPr>
            <a:spLocks noChangeArrowheads="1" noChangeShapeType="1" noTextEdit="1"/>
          </p:cNvSpPr>
          <p:nvPr/>
        </p:nvSpPr>
        <p:spPr bwMode="auto">
          <a:xfrm>
            <a:off x="900113" y="1631950"/>
            <a:ext cx="7559675" cy="3600450"/>
          </a:xfrm>
          <a:prstGeom prst="rect">
            <a:avLst/>
          </a:prstGeom>
        </p:spPr>
        <p:txBody>
          <a:bodyPr wrap="none" fromWordArt="1">
            <a:prstTxWarp prst="textInflateBottom">
              <a:avLst>
                <a:gd name="adj" fmla="val 68083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algn="ctr" rotWithShape="0">
                    <a:schemeClr val="hlink"/>
                  </a:outerShdw>
                </a:effectLst>
                <a:latin typeface="Arial"/>
                <a:cs typeface="Arial"/>
              </a:rPr>
              <a:t>прекращение</a:t>
            </a:r>
          </a:p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algn="ctr" rotWithShape="0">
                    <a:schemeClr val="hlink"/>
                  </a:outerShdw>
                </a:effectLst>
                <a:latin typeface="Arial"/>
                <a:cs typeface="Arial"/>
              </a:rPr>
              <a:t>т р у д о в о г о</a:t>
            </a:r>
          </a:p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algn="ctr" rotWithShape="0">
                    <a:schemeClr val="hlink"/>
                  </a:outerShdw>
                </a:effectLst>
                <a:latin typeface="Arial"/>
                <a:cs typeface="Arial"/>
              </a:rPr>
              <a:t>д о г о в о р а</a:t>
            </a:r>
          </a:p>
        </p:txBody>
      </p:sp>
    </p:spTree>
    <p:extLst>
      <p:ext uri="{BB962C8B-B14F-4D97-AF65-F5344CB8AC3E}">
        <p14:creationId xmlns:p14="http://schemas.microsoft.com/office/powerpoint/2010/main" val="183577693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3" name="Объект 2"/>
          <p:cNvSpPr>
            <a:spLocks noGrp="1"/>
          </p:cNvSpPr>
          <p:nvPr>
            <p:ph idx="1"/>
          </p:nvPr>
        </p:nvSpPr>
        <p:spPr>
          <a:xfrm>
            <a:off x="457200" y="2133600"/>
            <a:ext cx="8291513" cy="4103688"/>
          </a:xfrm>
        </p:spPr>
        <p:txBody>
          <a:bodyPr/>
          <a:lstStyle/>
          <a:p>
            <a:r>
              <a:rPr lang="ru-RU" altLang="ru-RU" sz="2800" smtClean="0"/>
              <a:t>3) снижения объема производства, выполняемых работ и оказываемых услуг, повлекшего ухудшение экономического состояния работодателя; </a:t>
            </a:r>
          </a:p>
          <a:p>
            <a:endParaRPr lang="ru-RU" altLang="ru-RU" sz="2800" smtClean="0"/>
          </a:p>
          <a:p>
            <a:endParaRPr lang="ru-RU" altLang="ru-RU" sz="2800" smtClean="0"/>
          </a:p>
        </p:txBody>
      </p:sp>
      <p:sp>
        <p:nvSpPr>
          <p:cNvPr id="12800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FFB006C-7900-4FD3-9D0B-5BFC43CE2EF4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63</a:t>
            </a:fld>
            <a:endParaRPr lang="ru-RU" altLang="ru-RU" sz="1200" smtClean="0">
              <a:latin typeface="Arial Black" pitchFamily="34" charset="0"/>
            </a:endParaRPr>
          </a:p>
        </p:txBody>
      </p:sp>
      <p:sp>
        <p:nvSpPr>
          <p:cNvPr id="12800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altLang="ru-RU" sz="2400" smtClean="0"/>
              <a:t>Основания расторжения трудового договора </a:t>
            </a:r>
            <a:br>
              <a:rPr lang="ru-RU" altLang="ru-RU" sz="2400" smtClean="0"/>
            </a:br>
            <a:r>
              <a:rPr lang="kk-KZ" altLang="ru-RU" sz="2400" smtClean="0"/>
              <a:t>                   </a:t>
            </a:r>
            <a:r>
              <a:rPr lang="ru-RU" altLang="ru-RU" sz="2400" smtClean="0"/>
              <a:t>по инициативе работодателя </a:t>
            </a:r>
            <a:br>
              <a:rPr lang="ru-RU" altLang="ru-RU" sz="2400" smtClean="0"/>
            </a:br>
            <a:endParaRPr lang="ru-RU" altLang="ru-RU" sz="2400" smtClean="0"/>
          </a:p>
        </p:txBody>
      </p:sp>
    </p:spTree>
    <p:extLst>
      <p:ext uri="{BB962C8B-B14F-4D97-AF65-F5344CB8AC3E}">
        <p14:creationId xmlns:p14="http://schemas.microsoft.com/office/powerpoint/2010/main" val="97553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Объект 2"/>
          <p:cNvSpPr>
            <a:spLocks noGrp="1"/>
          </p:cNvSpPr>
          <p:nvPr>
            <p:ph idx="1"/>
          </p:nvPr>
        </p:nvSpPr>
        <p:spPr>
          <a:xfrm>
            <a:off x="457200" y="620713"/>
            <a:ext cx="8291513" cy="5688012"/>
          </a:xfrm>
        </p:spPr>
        <p:txBody>
          <a:bodyPr/>
          <a:lstStyle/>
          <a:p>
            <a:r>
              <a:rPr lang="ru-RU" altLang="ru-RU" sz="2400" dirty="0" smtClean="0"/>
              <a:t>Расторжение трудового договора по данному основанию </a:t>
            </a:r>
            <a:r>
              <a:rPr lang="ru-RU" altLang="ru-RU" sz="2400" dirty="0" smtClean="0">
                <a:solidFill>
                  <a:srgbClr val="FF0000"/>
                </a:solidFill>
              </a:rPr>
              <a:t>возможно при одновременном </a:t>
            </a:r>
            <a:r>
              <a:rPr lang="ru-RU" altLang="ru-RU" sz="2400" dirty="0" smtClean="0"/>
              <a:t>соблюдении следующих условий:</a:t>
            </a:r>
          </a:p>
          <a:p>
            <a:r>
              <a:rPr lang="ru-RU" altLang="ru-RU" sz="2400" dirty="0" smtClean="0"/>
              <a:t>закрытие структурного подразделения (цеха, участка);</a:t>
            </a:r>
          </a:p>
          <a:p>
            <a:r>
              <a:rPr lang="ru-RU" altLang="ru-RU" sz="2400" dirty="0" smtClean="0"/>
              <a:t>отсутствие возможности перевода работника на другую работу;</a:t>
            </a:r>
          </a:p>
          <a:p>
            <a:r>
              <a:rPr lang="ru-RU" altLang="ru-RU" sz="2400" dirty="0" smtClean="0"/>
              <a:t>письменное уведомление не менее чем за один месяц представителей работников с указанием причин, послуживших основанием для расторжения трудового договора </a:t>
            </a:r>
            <a:r>
              <a:rPr lang="ru-RU" altLang="ru-RU" sz="2400" dirty="0" smtClean="0">
                <a:solidFill>
                  <a:srgbClr val="FF0000"/>
                </a:solidFill>
              </a:rPr>
              <a:t>(наличие непосредственной связи между экономическими изменениями </a:t>
            </a:r>
            <a:r>
              <a:rPr lang="kk-KZ" altLang="ru-RU" sz="2400" dirty="0" smtClean="0">
                <a:solidFill>
                  <a:srgbClr val="FF0000"/>
                </a:solidFill>
              </a:rPr>
              <a:t>у работодателя</a:t>
            </a:r>
            <a:r>
              <a:rPr lang="ru-RU" altLang="ru-RU" sz="2400" dirty="0" smtClean="0">
                <a:solidFill>
                  <a:srgbClr val="FF0000"/>
                </a:solidFill>
              </a:rPr>
              <a:t> и необходимостью расторжения трудового договора)</a:t>
            </a:r>
            <a:r>
              <a:rPr lang="kk-KZ" altLang="ru-RU" sz="2400" dirty="0" smtClean="0">
                <a:solidFill>
                  <a:srgbClr val="FF0000"/>
                </a:solidFill>
              </a:rPr>
              <a:t>.</a:t>
            </a:r>
            <a:r>
              <a:rPr lang="ru-RU" altLang="ru-RU" sz="2400" dirty="0" smtClean="0">
                <a:solidFill>
                  <a:srgbClr val="FF0000"/>
                </a:solidFill>
              </a:rPr>
              <a:t> </a:t>
            </a:r>
          </a:p>
          <a:p>
            <a:endParaRPr lang="ru-RU" altLang="ru-RU" sz="2400" dirty="0" smtClean="0"/>
          </a:p>
        </p:txBody>
      </p:sp>
      <p:sp>
        <p:nvSpPr>
          <p:cNvPr id="130051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24D97DC-DFE6-4677-9E57-CB5198828F0E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64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74480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Объект 2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391150"/>
          </a:xfrm>
        </p:spPr>
        <p:txBody>
          <a:bodyPr>
            <a:normAutofit fontScale="92500"/>
          </a:bodyPr>
          <a:lstStyle/>
          <a:p>
            <a:r>
              <a:rPr lang="ru-RU" altLang="ru-RU" sz="2800" dirty="0" smtClean="0"/>
              <a:t>При расторжении трудового договора </a:t>
            </a:r>
            <a:r>
              <a:rPr lang="ru-RU" altLang="ru-RU" sz="2800" dirty="0" smtClean="0"/>
              <a:t>работодатель </a:t>
            </a:r>
            <a:r>
              <a:rPr lang="ru-RU" altLang="ru-RU" sz="2800" dirty="0" smtClean="0"/>
              <a:t>обязан письменно </a:t>
            </a:r>
            <a:r>
              <a:rPr lang="ru-RU" altLang="ru-RU" sz="2800" dirty="0" smtClean="0">
                <a:solidFill>
                  <a:srgbClr val="FF0000"/>
                </a:solidFill>
              </a:rPr>
              <a:t>уведомить работников о расторжении трудового договора за пятнадцать рабочих дней</a:t>
            </a:r>
            <a:r>
              <a:rPr lang="ru-RU" altLang="ru-RU" sz="2800" dirty="0" smtClean="0"/>
              <a:t>, если в трудовом, коллективном договорах не предусмотрен более длительный срок уведомления. </a:t>
            </a:r>
          </a:p>
          <a:p>
            <a:r>
              <a:rPr lang="ru-RU" altLang="ru-RU" sz="2800" dirty="0" smtClean="0"/>
              <a:t>По соглашению сторон срок уведомления </a:t>
            </a:r>
            <a:r>
              <a:rPr lang="ru-RU" altLang="ru-RU" sz="2800" dirty="0" smtClean="0">
                <a:solidFill>
                  <a:srgbClr val="FF0000"/>
                </a:solidFill>
              </a:rPr>
              <a:t>может быть заменён выплатой заработной платы, пропорциональной неотработанному сроку.</a:t>
            </a:r>
            <a:r>
              <a:rPr lang="ru-RU" altLang="ru-RU" sz="2800" dirty="0" smtClean="0"/>
              <a:t> В уведомлении работодатель обязан указать причины, послужившие основанием для расторжения трудового договора. </a:t>
            </a:r>
          </a:p>
          <a:p>
            <a:endParaRPr lang="ru-RU" altLang="ru-RU" sz="2400" dirty="0" smtClean="0"/>
          </a:p>
        </p:txBody>
      </p:sp>
      <p:sp>
        <p:nvSpPr>
          <p:cNvPr id="129027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675CFFF-74F6-4391-8039-6AF7ADEE47FE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65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3211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Объект 2"/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5616575"/>
          </a:xfrm>
        </p:spPr>
        <p:txBody>
          <a:bodyPr>
            <a:normAutofit/>
          </a:bodyPr>
          <a:lstStyle/>
          <a:p>
            <a:r>
              <a:rPr lang="ru-RU" altLang="ru-RU" sz="2800" dirty="0" smtClean="0"/>
              <a:t>Расторжение трудового договора </a:t>
            </a:r>
            <a:r>
              <a:rPr lang="ru-RU" altLang="ru-RU" sz="2800" dirty="0" smtClean="0"/>
              <a:t>не </a:t>
            </a:r>
            <a:r>
              <a:rPr lang="ru-RU" altLang="ru-RU" sz="2800" dirty="0" smtClean="0"/>
              <a:t>допускается </a:t>
            </a:r>
            <a:endParaRPr lang="ru-RU" altLang="ru-RU" sz="2800" dirty="0" smtClean="0"/>
          </a:p>
          <a:p>
            <a:r>
              <a:rPr lang="ru-RU" altLang="ru-RU" sz="2800" dirty="0" smtClean="0"/>
              <a:t>с </a:t>
            </a:r>
            <a:r>
              <a:rPr lang="ru-RU" altLang="ru-RU" sz="2800" dirty="0" smtClean="0"/>
              <a:t>беременными женщинами, </a:t>
            </a:r>
            <a:r>
              <a:rPr lang="ru-RU" altLang="ru-RU" sz="2800" dirty="0" smtClean="0">
                <a:solidFill>
                  <a:srgbClr val="FF0000"/>
                </a:solidFill>
              </a:rPr>
              <a:t>предоставившими работодателю справку о беременности, </a:t>
            </a:r>
            <a:endParaRPr lang="ru-RU" altLang="ru-RU" sz="2800" dirty="0" smtClean="0">
              <a:solidFill>
                <a:srgbClr val="FF0000"/>
              </a:solidFill>
            </a:endParaRPr>
          </a:p>
          <a:p>
            <a:r>
              <a:rPr lang="ru-RU" altLang="ru-RU" sz="2800" dirty="0" smtClean="0"/>
              <a:t>женщинами</a:t>
            </a:r>
            <a:r>
              <a:rPr lang="ru-RU" altLang="ru-RU" sz="2800" dirty="0" smtClean="0"/>
              <a:t>, имеющими детей в возрасте до трех лет, </a:t>
            </a:r>
            <a:endParaRPr lang="ru-RU" altLang="ru-RU" sz="2800" dirty="0" smtClean="0"/>
          </a:p>
          <a:p>
            <a:r>
              <a:rPr lang="ru-RU" altLang="ru-RU" sz="2800" dirty="0" smtClean="0"/>
              <a:t>одинокими </a:t>
            </a:r>
            <a:r>
              <a:rPr lang="ru-RU" altLang="ru-RU" sz="2800" dirty="0" smtClean="0"/>
              <a:t>матерями, воспитывающими ребенка в возрасте до четырнадцати лет (ребенка-инвалида до восемнадцати лет), иными лицами, воспитывающими указанную категорию детей без матери. </a:t>
            </a:r>
          </a:p>
        </p:txBody>
      </p:sp>
      <p:sp>
        <p:nvSpPr>
          <p:cNvPr id="131075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CE19275-14C5-4246-8A90-C0F411920F9E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66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91011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dirty="0" smtClean="0"/>
              <a:t>Не допускается расторжение трудового договора по инициативе работодателя в </a:t>
            </a:r>
            <a:r>
              <a:rPr lang="ru-RU" altLang="ru-RU" dirty="0" smtClean="0">
                <a:solidFill>
                  <a:srgbClr val="FF0000"/>
                </a:solidFill>
              </a:rPr>
              <a:t>период временной нетрудоспособности и пребывания работника в отпуске</a:t>
            </a:r>
            <a:r>
              <a:rPr lang="ru-RU" altLang="ru-RU" dirty="0" smtClean="0"/>
              <a:t>, за исключением случаев, предусмотренных подпунктами 1), 18), 20) и 23) пункта 1 статьи 5</a:t>
            </a:r>
            <a:r>
              <a:rPr lang="kk-KZ" altLang="ru-RU" dirty="0" smtClean="0"/>
              <a:t>2 </a:t>
            </a:r>
            <a:r>
              <a:rPr lang="ru-RU" altLang="ru-RU" dirty="0" smtClean="0"/>
              <a:t>настоящего Кодекса. </a:t>
            </a:r>
          </a:p>
          <a:p>
            <a:endParaRPr lang="ru-RU" altLang="ru-RU" dirty="0" smtClean="0"/>
          </a:p>
        </p:txBody>
      </p:sp>
      <p:sp>
        <p:nvSpPr>
          <p:cNvPr id="13210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6FF6F1D-820A-481E-B776-A357796FFB1B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67</a:t>
            </a:fld>
            <a:endParaRPr lang="ru-RU" altLang="ru-RU" sz="1200" smtClean="0">
              <a:latin typeface="Arial Black" pitchFamily="34" charset="0"/>
            </a:endParaRPr>
          </a:p>
        </p:txBody>
      </p:sp>
      <p:sp>
        <p:nvSpPr>
          <p:cNvPr id="13209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z="2400" smtClean="0"/>
              <a:t/>
            </a:r>
            <a:br>
              <a:rPr lang="ru-RU" altLang="ru-RU" sz="2400" smtClean="0"/>
            </a:br>
            <a:r>
              <a:rPr lang="ru-RU" altLang="ru-RU" sz="2400" smtClean="0"/>
              <a:t/>
            </a:r>
            <a:br>
              <a:rPr lang="ru-RU" altLang="ru-RU" sz="2400" smtClean="0"/>
            </a:br>
            <a:r>
              <a:rPr lang="ru-RU" altLang="ru-RU" sz="2400" smtClean="0"/>
              <a:t/>
            </a:r>
            <a:br>
              <a:rPr lang="ru-RU" altLang="ru-RU" sz="2400" smtClean="0"/>
            </a:br>
            <a:r>
              <a:rPr lang="ru-RU" altLang="ru-RU" sz="2400" smtClean="0"/>
              <a:t>Ограничение возможности расторжения трудового</a:t>
            </a:r>
            <a:br>
              <a:rPr lang="ru-RU" altLang="ru-RU" sz="2400" smtClean="0"/>
            </a:br>
            <a:r>
              <a:rPr lang="kk-KZ" altLang="ru-RU" sz="2400" smtClean="0"/>
              <a:t>                   </a:t>
            </a:r>
            <a:r>
              <a:rPr lang="ru-RU" altLang="ru-RU" sz="2400" smtClean="0"/>
              <a:t>договора по инициативе работодателя </a:t>
            </a:r>
            <a:br>
              <a:rPr lang="ru-RU" altLang="ru-RU" sz="2400" smtClean="0"/>
            </a:br>
            <a:r>
              <a:rPr lang="kk-KZ" altLang="ru-RU" smtClean="0"/>
              <a:t> </a:t>
            </a:r>
            <a:r>
              <a:rPr lang="ru-RU" altLang="ru-RU" smtClean="0"/>
              <a:t/>
            </a:r>
            <a:br>
              <a:rPr lang="ru-RU" altLang="ru-RU" smtClean="0"/>
            </a:br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35160898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 algn="l">
              <a:defRPr/>
            </a:pPr>
            <a:fld id="{20A0A522-B37A-4EDF-BE87-645033668EDB}" type="slidenum">
              <a:rPr lang="ru-RU">
                <a:latin typeface="+mn-lt"/>
              </a:rPr>
              <a:pPr algn="l">
                <a:defRPr/>
              </a:pPr>
              <a:t>68</a:t>
            </a:fld>
            <a:endParaRPr lang="ru-RU">
              <a:latin typeface="+mn-lt"/>
            </a:endParaRPr>
          </a:p>
        </p:txBody>
      </p:sp>
      <p:sp>
        <p:nvSpPr>
          <p:cNvPr id="136194" name="Rectangle 2"/>
          <p:cNvSpPr>
            <a:spLocks noChangeArrowheads="1"/>
          </p:cNvSpPr>
          <p:nvPr/>
        </p:nvSpPr>
        <p:spPr bwMode="auto">
          <a:xfrm>
            <a:off x="539750" y="0"/>
            <a:ext cx="8280400" cy="20875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ClrTx/>
              <a:buSzTx/>
              <a:buFontTx/>
              <a:buNone/>
            </a:pPr>
            <a:r>
              <a:rPr lang="ru-RU" altLang="ru-RU" sz="3600" b="1"/>
              <a:t>компенсационные выплаты</a:t>
            </a:r>
          </a:p>
          <a:p>
            <a:pPr algn="ctr" eaLnBrk="1" hangingPunct="1">
              <a:lnSpc>
                <a:spcPct val="90000"/>
              </a:lnSpc>
              <a:buClrTx/>
              <a:buSzTx/>
              <a:buFontTx/>
              <a:buNone/>
            </a:pPr>
            <a:r>
              <a:rPr lang="ru-RU" altLang="ru-RU" sz="3600" b="1"/>
              <a:t> в связи с  потерей работы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3600"/>
          </a:p>
        </p:txBody>
      </p:sp>
      <p:sp>
        <p:nvSpPr>
          <p:cNvPr id="136195" name="Text Box 3"/>
          <p:cNvSpPr txBox="1">
            <a:spLocks noChangeArrowheads="1"/>
          </p:cNvSpPr>
          <p:nvPr/>
        </p:nvSpPr>
        <p:spPr bwMode="auto">
          <a:xfrm>
            <a:off x="539750" y="2492897"/>
            <a:ext cx="828040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b="1" dirty="0"/>
              <a:t>в размере средней заработной  платы </a:t>
            </a:r>
            <a:r>
              <a:rPr lang="ru-RU" altLang="ru-RU" sz="2800" b="1" dirty="0">
                <a:solidFill>
                  <a:srgbClr val="FF0000"/>
                </a:solidFill>
              </a:rPr>
              <a:t>за два месяца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b="1" dirty="0"/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b="1" dirty="0"/>
              <a:t>   при  расторжении  трудового договора по инициативе работодателя  в случае: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Blip>
                <a:blip r:embed="rId2"/>
              </a:buBlip>
            </a:pPr>
            <a:r>
              <a:rPr lang="ru-RU" altLang="ru-RU" sz="2800" b="1" dirty="0"/>
              <a:t>   </a:t>
            </a:r>
            <a:r>
              <a:rPr lang="ru-RU" altLang="ru-RU" sz="2800" dirty="0">
                <a:latin typeface="Verdana" pitchFamily="34" charset="0"/>
              </a:rPr>
              <a:t>3) снижения объема производства, выполняемых работ и оказываемых услуг, повлекшего ухудшение экономического состояния работодателя;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Blip>
                <a:blip r:embed="rId2"/>
              </a:buBlip>
            </a:pP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val="27706465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6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7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altLang="ru-RU" sz="3200" dirty="0" smtClean="0"/>
              <a:t>4) несоответствия работника занимаемой должности или выполняемой работе вследствие недостаточной квалификации, подтвержденной результатами аттестации;</a:t>
            </a:r>
          </a:p>
          <a:p>
            <a:endParaRPr lang="ru-RU" altLang="ru-RU" sz="3200" dirty="0" smtClean="0"/>
          </a:p>
        </p:txBody>
      </p:sp>
      <p:sp>
        <p:nvSpPr>
          <p:cNvPr id="13414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819FB95-F396-42C0-A6A2-7E890B844BA9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69</a:t>
            </a:fld>
            <a:endParaRPr lang="ru-RU" altLang="ru-RU" sz="1200" smtClean="0">
              <a:latin typeface="Arial Black" pitchFamily="34" charset="0"/>
            </a:endParaRPr>
          </a:p>
        </p:txBody>
      </p:sp>
      <p:sp>
        <p:nvSpPr>
          <p:cNvPr id="134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Основание расторжения ТД</a:t>
            </a:r>
          </a:p>
        </p:txBody>
      </p:sp>
    </p:spTree>
    <p:extLst>
      <p:ext uri="{BB962C8B-B14F-4D97-AF65-F5344CB8AC3E}">
        <p14:creationId xmlns:p14="http://schemas.microsoft.com/office/powerpoint/2010/main" val="2993892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ъект 2"/>
          <p:cNvSpPr>
            <a:spLocks noGrp="1"/>
          </p:cNvSpPr>
          <p:nvPr>
            <p:ph idx="1"/>
          </p:nvPr>
        </p:nvSpPr>
        <p:spPr>
          <a:xfrm>
            <a:off x="457200" y="549275"/>
            <a:ext cx="8507413" cy="5903913"/>
          </a:xfrm>
        </p:spPr>
        <p:txBody>
          <a:bodyPr>
            <a:normAutofit lnSpcReduction="10000"/>
          </a:bodyPr>
          <a:lstStyle/>
          <a:p>
            <a:r>
              <a:rPr lang="ru-RU" altLang="ru-RU" sz="2800" smtClean="0"/>
              <a:t>Проект акта работодателя обсуждается представителями работников </a:t>
            </a:r>
            <a:r>
              <a:rPr lang="ru-RU" altLang="ru-RU" sz="2800" smtClean="0">
                <a:solidFill>
                  <a:srgbClr val="FF0000"/>
                </a:solidFill>
              </a:rPr>
              <a:t>не более </a:t>
            </a:r>
            <a:r>
              <a:rPr lang="kk-KZ" altLang="ru-RU" sz="2800" smtClean="0">
                <a:solidFill>
                  <a:srgbClr val="FF0000"/>
                </a:solidFill>
              </a:rPr>
              <a:t>пяти</a:t>
            </a:r>
            <a:r>
              <a:rPr lang="ru-RU" altLang="ru-RU" sz="2800" smtClean="0">
                <a:solidFill>
                  <a:srgbClr val="FF0000"/>
                </a:solidFill>
              </a:rPr>
              <a:t> </a:t>
            </a:r>
            <a:r>
              <a:rPr lang="ru-RU" altLang="ru-RU" sz="2800" smtClean="0"/>
              <a:t>рабочих дней со дня его представления. </a:t>
            </a:r>
            <a:r>
              <a:rPr lang="ru-RU" altLang="ru-RU" sz="2800" smtClean="0">
                <a:solidFill>
                  <a:srgbClr val="FF0000"/>
                </a:solidFill>
              </a:rPr>
              <a:t>В случае непредоставления представителями работников решения в сроки, установленные настоящим Кодексом, работодатель вправе принять акт без учета мнения.</a:t>
            </a:r>
          </a:p>
          <a:p>
            <a:r>
              <a:rPr lang="ru-RU" altLang="ru-RU" sz="2800" b="1" smtClean="0"/>
              <a:t>Решения представителями работников оформляются протоколом, в котором указывается согласие (несогласие) с проектом акта работодателя представителей работников, при наличии излагаются их предложения.</a:t>
            </a:r>
            <a:r>
              <a:rPr lang="ru-RU" altLang="ru-RU" sz="2800" smtClean="0"/>
              <a:t> </a:t>
            </a:r>
          </a:p>
          <a:p>
            <a:endParaRPr lang="ru-RU" altLang="ru-RU" sz="2800" smtClean="0"/>
          </a:p>
        </p:txBody>
      </p:sp>
      <p:sp>
        <p:nvSpPr>
          <p:cNvPr id="13315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9D277C4-8112-4904-BAC9-F3F64070B149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28262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Объект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400675"/>
          </a:xfrm>
        </p:spPr>
        <p:txBody>
          <a:bodyPr>
            <a:normAutofit fontScale="92500"/>
          </a:bodyPr>
          <a:lstStyle/>
          <a:p>
            <a:r>
              <a:rPr lang="ru-RU" altLang="ru-RU" sz="3200" b="1" dirty="0" smtClean="0"/>
              <a:t>Не допускается расторжение трудового договора с работниками </a:t>
            </a:r>
            <a:r>
              <a:rPr lang="ru-RU" altLang="ru-RU" sz="3200" b="1" dirty="0" smtClean="0">
                <a:solidFill>
                  <a:srgbClr val="FF0000"/>
                </a:solidFill>
              </a:rPr>
              <a:t>до достижения пенсионного возраста которым осталось менее двух лет </a:t>
            </a:r>
            <a:r>
              <a:rPr lang="ru-RU" altLang="ru-RU" sz="3200" b="1" dirty="0" smtClean="0"/>
              <a:t>по основанию, предусмотренному подпунктом 4) пункта 1 ст.52 Кодекса, без наличия положительного решения комиссии, созданного из равного числа представителей от работодателя и работников. </a:t>
            </a:r>
            <a:endParaRPr lang="ru-RU" altLang="ru-RU" sz="3200" dirty="0" smtClean="0"/>
          </a:p>
          <a:p>
            <a:r>
              <a:rPr lang="ru-RU" altLang="ru-RU" sz="3200" dirty="0" smtClean="0"/>
              <a:t> </a:t>
            </a:r>
          </a:p>
          <a:p>
            <a:endParaRPr lang="ru-RU" altLang="ru-RU" dirty="0" smtClean="0"/>
          </a:p>
        </p:txBody>
      </p:sp>
      <p:sp>
        <p:nvSpPr>
          <p:cNvPr id="135171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A983AD3-BAF2-4301-987D-B3E997BC189F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70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21171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Объект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318125"/>
          </a:xfrm>
        </p:spPr>
        <p:txBody>
          <a:bodyPr>
            <a:normAutofit lnSpcReduction="10000"/>
          </a:bodyPr>
          <a:lstStyle/>
          <a:p>
            <a:r>
              <a:rPr lang="ru-RU" altLang="ru-RU" sz="2800" dirty="0" smtClean="0"/>
              <a:t>Расторжение трудового договора по основанию, предусмотренному подпунктом 4) пункта 1 статьи 5</a:t>
            </a:r>
            <a:r>
              <a:rPr lang="kk-KZ" altLang="ru-RU" sz="2800" dirty="0" smtClean="0"/>
              <a:t>2</a:t>
            </a:r>
            <a:r>
              <a:rPr lang="ru-RU" altLang="ru-RU" sz="2800" dirty="0" smtClean="0"/>
              <a:t> Кодекса</a:t>
            </a:r>
            <a:r>
              <a:rPr lang="kk-KZ" altLang="ru-RU" sz="2800" dirty="0" smtClean="0"/>
              <a:t>,</a:t>
            </a:r>
            <a:r>
              <a:rPr lang="ru-RU" altLang="ru-RU" sz="2800" dirty="0" smtClean="0"/>
              <a:t> должно основываться на решении аттестационной комиссии, в составе которой </a:t>
            </a:r>
            <a:r>
              <a:rPr lang="ru-RU" altLang="ru-RU" sz="2800" dirty="0" smtClean="0">
                <a:solidFill>
                  <a:srgbClr val="FF0000"/>
                </a:solidFill>
              </a:rPr>
              <a:t>должен участвовать представитель работников</a:t>
            </a:r>
            <a:r>
              <a:rPr lang="ru-RU" altLang="ru-RU" sz="2800" dirty="0" smtClean="0"/>
              <a:t>, если иное не установлено законами Республики Казахстан. </a:t>
            </a:r>
          </a:p>
          <a:p>
            <a:r>
              <a:rPr lang="ru-RU" altLang="ru-RU" sz="2800" dirty="0" smtClean="0"/>
              <a:t>Порядок, условия и периодичность проведения аттестации работников </a:t>
            </a:r>
            <a:r>
              <a:rPr lang="ru-RU" altLang="ru-RU" sz="2800" dirty="0" smtClean="0">
                <a:solidFill>
                  <a:srgbClr val="FF0000"/>
                </a:solidFill>
              </a:rPr>
              <a:t>определяются коллективным договором </a:t>
            </a:r>
            <a:r>
              <a:rPr lang="ru-RU" altLang="ru-RU" sz="2800" dirty="0" smtClean="0"/>
              <a:t>или актом работодателя.</a:t>
            </a:r>
          </a:p>
          <a:p>
            <a:endParaRPr lang="ru-RU" altLang="ru-RU" dirty="0" smtClean="0"/>
          </a:p>
        </p:txBody>
      </p:sp>
      <p:sp>
        <p:nvSpPr>
          <p:cNvPr id="136195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21C4C478-6742-4029-8FB5-4EA96249040A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71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930704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dirty="0" smtClean="0"/>
              <a:t>5) повторного </a:t>
            </a:r>
            <a:r>
              <a:rPr lang="ru-RU" altLang="ru-RU" dirty="0" err="1" smtClean="0"/>
              <a:t>непрохождения</a:t>
            </a:r>
            <a:r>
              <a:rPr lang="ru-RU" altLang="ru-RU" dirty="0" smtClean="0"/>
              <a:t> проверки знаний по вопросам безопасности и охраны труда или промышленной безопасности</a:t>
            </a:r>
            <a:r>
              <a:rPr lang="kk-KZ" altLang="ru-RU" dirty="0" smtClean="0"/>
              <a:t> работником, </a:t>
            </a:r>
            <a:r>
              <a:rPr lang="kk-KZ" altLang="ru-RU" dirty="0" smtClean="0">
                <a:solidFill>
                  <a:srgbClr val="FF0000"/>
                </a:solidFill>
              </a:rPr>
              <a:t>ответственным за обеспечение безопасности и охраны труда организации, осуществляющей производственную деятельность</a:t>
            </a:r>
            <a:r>
              <a:rPr lang="ru-RU" altLang="ru-RU" dirty="0" smtClean="0">
                <a:solidFill>
                  <a:srgbClr val="FF0000"/>
                </a:solidFill>
              </a:rPr>
              <a:t>;</a:t>
            </a:r>
          </a:p>
          <a:p>
            <a:endParaRPr lang="ru-RU" altLang="ru-RU" dirty="0" smtClean="0"/>
          </a:p>
        </p:txBody>
      </p:sp>
      <p:sp>
        <p:nvSpPr>
          <p:cNvPr id="13722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C6DF57A-99CD-4E3D-AB67-5597EFC8F9A5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72</a:t>
            </a:fld>
            <a:endParaRPr lang="ru-RU" altLang="ru-RU" sz="1200" smtClean="0">
              <a:latin typeface="Arial Black" pitchFamily="34" charset="0"/>
            </a:endParaRPr>
          </a:p>
        </p:txBody>
      </p:sp>
      <p:sp>
        <p:nvSpPr>
          <p:cNvPr id="137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Основание расторжения ТД</a:t>
            </a:r>
          </a:p>
        </p:txBody>
      </p:sp>
    </p:spTree>
    <p:extLst>
      <p:ext uri="{BB962C8B-B14F-4D97-AF65-F5344CB8AC3E}">
        <p14:creationId xmlns:p14="http://schemas.microsoft.com/office/powerpoint/2010/main" val="231247938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altLang="ru-RU" sz="2800" dirty="0" smtClean="0"/>
              <a:t>23) </a:t>
            </a:r>
            <a:r>
              <a:rPr lang="ru-RU" altLang="ru-RU" sz="2800" dirty="0" err="1" smtClean="0"/>
              <a:t>прекращени</a:t>
            </a:r>
            <a:r>
              <a:rPr lang="kk-KZ" altLang="ru-RU" sz="2800" dirty="0" smtClean="0"/>
              <a:t>я</a:t>
            </a:r>
            <a:r>
              <a:rPr lang="ru-RU" altLang="ru-RU" sz="2800" dirty="0" smtClean="0"/>
              <a:t> полномочий руководителя исполнительного органа, членов коллегиального исполнительного органа юридического лица, а также в соответствии с Законом Республики Казахстан </a:t>
            </a:r>
            <a:r>
              <a:rPr lang="ru-RU" altLang="ru-RU" sz="2800" b="1" dirty="0" smtClean="0"/>
              <a:t>«</a:t>
            </a:r>
            <a:r>
              <a:rPr lang="ru-RU" altLang="ru-RU" sz="2800" dirty="0" smtClean="0"/>
              <a:t>Об акционерных</a:t>
            </a:r>
            <a:r>
              <a:rPr lang="ru-RU" altLang="ru-RU" sz="2800" b="1" dirty="0" smtClean="0"/>
              <a:t> </a:t>
            </a:r>
            <a:r>
              <a:rPr lang="ru-RU" altLang="ru-RU" sz="2800" dirty="0" smtClean="0"/>
              <a:t>обществах» работник</a:t>
            </a:r>
            <a:r>
              <a:rPr lang="kk-KZ" altLang="ru-RU" sz="2800" dirty="0" smtClean="0"/>
              <a:t>ов</a:t>
            </a:r>
            <a:r>
              <a:rPr lang="ru-RU" altLang="ru-RU" sz="2800" dirty="0" smtClean="0"/>
              <a:t> службы внутреннего аудита и корпоративного секретаря </a:t>
            </a:r>
            <a:r>
              <a:rPr lang="kk-KZ" altLang="ru-RU" sz="2800" dirty="0" smtClean="0"/>
              <a:t>по </a:t>
            </a:r>
            <a:r>
              <a:rPr lang="ru-RU" altLang="ru-RU" sz="2800" dirty="0" err="1" smtClean="0"/>
              <a:t>решени</a:t>
            </a:r>
            <a:r>
              <a:rPr lang="kk-KZ" altLang="ru-RU" sz="2800" dirty="0" smtClean="0"/>
              <a:t>ю</a:t>
            </a:r>
            <a:r>
              <a:rPr lang="ru-RU" altLang="ru-RU" sz="2800" dirty="0" smtClean="0"/>
              <a:t> собственника имущества юридического лица либо уполномоченного собственником лица (органа) или уполномоченного органа юридического лица</a:t>
            </a:r>
            <a:r>
              <a:rPr lang="kk-KZ" altLang="ru-RU" sz="2800" dirty="0" smtClean="0"/>
              <a:t>;</a:t>
            </a:r>
            <a:endParaRPr lang="ru-RU" altLang="ru-RU" sz="2800" dirty="0" smtClean="0"/>
          </a:p>
        </p:txBody>
      </p:sp>
      <p:sp>
        <p:nvSpPr>
          <p:cNvPr id="14438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249FEC68-D24B-4BF3-B874-BAC0C2CB99A9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73</a:t>
            </a:fld>
            <a:endParaRPr lang="ru-RU" altLang="ru-RU" sz="1200" smtClean="0">
              <a:latin typeface="Arial Black" pitchFamily="34" charset="0"/>
            </a:endParaRPr>
          </a:p>
        </p:txBody>
      </p:sp>
      <p:sp>
        <p:nvSpPr>
          <p:cNvPr id="14438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z="2800" smtClean="0"/>
              <a:t>Основания расторжения трудового договора </a:t>
            </a:r>
            <a:br>
              <a:rPr lang="ru-RU" altLang="ru-RU" sz="2800" smtClean="0"/>
            </a:br>
            <a:r>
              <a:rPr lang="kk-KZ" altLang="ru-RU" sz="2800" smtClean="0"/>
              <a:t>                   </a:t>
            </a:r>
            <a:r>
              <a:rPr lang="ru-RU" altLang="ru-RU" sz="2800" smtClean="0"/>
              <a:t>по инициативе работодателя</a:t>
            </a:r>
          </a:p>
        </p:txBody>
      </p:sp>
    </p:spTree>
    <p:extLst>
      <p:ext uri="{BB962C8B-B14F-4D97-AF65-F5344CB8AC3E}">
        <p14:creationId xmlns:p14="http://schemas.microsoft.com/office/powerpoint/2010/main" val="101665616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1" name="Объект 2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4383087"/>
          </a:xfrm>
        </p:spPr>
        <p:txBody>
          <a:bodyPr/>
          <a:lstStyle/>
          <a:p>
            <a:r>
              <a:rPr lang="ru-RU" altLang="ru-RU" sz="2800" smtClean="0"/>
              <a:t>24) достижения работником пенсионного возраста, установленного </a:t>
            </a:r>
            <a:r>
              <a:rPr lang="kk-KZ" altLang="ru-RU" sz="2800" smtClean="0"/>
              <a:t>З</a:t>
            </a:r>
            <a:r>
              <a:rPr lang="ru-RU" altLang="ru-RU" sz="2800" smtClean="0"/>
              <a:t>аконом Республики Казахстан</a:t>
            </a:r>
            <a:r>
              <a:rPr lang="kk-KZ" altLang="ru-RU" sz="2800" smtClean="0"/>
              <a:t> «О пенсионном обеспечении в Республике Казахстан»</a:t>
            </a:r>
            <a:r>
              <a:rPr lang="ru-RU" altLang="ru-RU" sz="2800" smtClean="0"/>
              <a:t>, с правом ежегодного продления срока трудового договора по взаимному согласию сторон;</a:t>
            </a:r>
          </a:p>
          <a:p>
            <a:endParaRPr lang="ru-RU" altLang="ru-RU" smtClean="0"/>
          </a:p>
        </p:txBody>
      </p:sp>
      <p:sp>
        <p:nvSpPr>
          <p:cNvPr id="14541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8864271-9DF7-41D2-9806-560A80CFB293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74</a:t>
            </a:fld>
            <a:endParaRPr lang="ru-RU" altLang="ru-RU" sz="1200" smtClean="0">
              <a:latin typeface="Arial Black" pitchFamily="34" charset="0"/>
            </a:endParaRPr>
          </a:p>
        </p:txBody>
      </p:sp>
      <p:sp>
        <p:nvSpPr>
          <p:cNvPr id="145410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71575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2400" smtClean="0"/>
              <a:t>Основания расторжения трудового договора </a:t>
            </a:r>
            <a:br>
              <a:rPr lang="ru-RU" altLang="ru-RU" sz="2400" smtClean="0"/>
            </a:br>
            <a:r>
              <a:rPr lang="kk-KZ" altLang="ru-RU" sz="2400" smtClean="0"/>
              <a:t>                   </a:t>
            </a:r>
            <a:r>
              <a:rPr lang="ru-RU" altLang="ru-RU" sz="2400" smtClean="0"/>
              <a:t>по инициативе работодателя </a:t>
            </a:r>
            <a:br>
              <a:rPr lang="ru-RU" altLang="ru-RU" sz="2400" smtClean="0"/>
            </a:br>
            <a:endParaRPr lang="ru-RU" altLang="ru-RU" sz="2400" smtClean="0"/>
          </a:p>
        </p:txBody>
      </p:sp>
    </p:spTree>
    <p:extLst>
      <p:ext uri="{BB962C8B-B14F-4D97-AF65-F5344CB8AC3E}">
        <p14:creationId xmlns:p14="http://schemas.microsoft.com/office/powerpoint/2010/main" val="108229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5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altLang="ru-RU" sz="3200" dirty="0" smtClean="0"/>
              <a:t>2. Работодатель обязан:</a:t>
            </a:r>
          </a:p>
          <a:p>
            <a:r>
              <a:rPr lang="ru-RU" altLang="ru-RU" sz="3200" dirty="0" smtClean="0"/>
              <a:t>5) не допускать к тяжелым работам, работам с вредными и (или) опасными условиями труда лиц, достигших пенсионного возраста в соответствии с Законом Республики Казахстан «О пенсионном обеспечении в Республике Казахстан»;</a:t>
            </a:r>
          </a:p>
          <a:p>
            <a:endParaRPr lang="ru-RU" altLang="ru-RU" dirty="0" smtClean="0"/>
          </a:p>
        </p:txBody>
      </p:sp>
      <p:sp>
        <p:nvSpPr>
          <p:cNvPr id="14643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0E08343-5A7A-4334-B703-B650D2C11D7B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75</a:t>
            </a:fld>
            <a:endParaRPr lang="ru-RU" altLang="ru-RU" sz="1200" smtClean="0">
              <a:latin typeface="Arial Black" pitchFamily="34" charset="0"/>
            </a:endParaRPr>
          </a:p>
        </p:txBody>
      </p:sp>
      <p:sp>
        <p:nvSpPr>
          <p:cNvPr id="14643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altLang="ru-RU" sz="2400" smtClean="0"/>
              <a:t>Права и обязанности работодателя в области</a:t>
            </a:r>
            <a:br>
              <a:rPr lang="ru-RU" altLang="ru-RU" sz="2400" smtClean="0"/>
            </a:br>
            <a:r>
              <a:rPr lang="kk-KZ" altLang="ru-RU" sz="2400" smtClean="0"/>
              <a:t>                     </a:t>
            </a:r>
            <a:r>
              <a:rPr lang="ru-RU" altLang="ru-RU" sz="2400" smtClean="0"/>
              <a:t>безопасности и охраны труда </a:t>
            </a:r>
            <a:br>
              <a:rPr lang="ru-RU" altLang="ru-RU" sz="2400" smtClean="0"/>
            </a:br>
            <a:endParaRPr lang="ru-RU" altLang="ru-RU" sz="2400" smtClean="0"/>
          </a:p>
        </p:txBody>
      </p:sp>
    </p:spTree>
    <p:extLst>
      <p:ext uri="{BB962C8B-B14F-4D97-AF65-F5344CB8AC3E}">
        <p14:creationId xmlns:p14="http://schemas.microsoft.com/office/powerpoint/2010/main" val="66641010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Объект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318125"/>
          </a:xfrm>
        </p:spPr>
        <p:txBody>
          <a:bodyPr>
            <a:normAutofit/>
          </a:bodyPr>
          <a:lstStyle/>
          <a:p>
            <a:r>
              <a:rPr lang="ru-RU" altLang="ru-RU" sz="2800" dirty="0" smtClean="0"/>
              <a:t>Расторжение трудового договора </a:t>
            </a:r>
            <a:r>
              <a:rPr lang="kk-KZ" altLang="ru-RU" sz="2800" dirty="0" smtClean="0"/>
              <a:t>по </a:t>
            </a:r>
            <a:r>
              <a:rPr lang="ru-RU" altLang="ru-RU" sz="2800" dirty="0" smtClean="0"/>
              <a:t>допускается </a:t>
            </a:r>
            <a:r>
              <a:rPr lang="ru-RU" altLang="ru-RU" sz="2800" dirty="0" smtClean="0"/>
              <a:t>по достижении работником пенсионного возраста, установленного </a:t>
            </a:r>
            <a:r>
              <a:rPr lang="kk-KZ" altLang="ru-RU" sz="2800" dirty="0" smtClean="0"/>
              <a:t>З</a:t>
            </a:r>
            <a:r>
              <a:rPr lang="ru-RU" altLang="ru-RU" sz="2800" dirty="0" err="1" smtClean="0"/>
              <a:t>аконом</a:t>
            </a:r>
            <a:r>
              <a:rPr lang="ru-RU" altLang="ru-RU" sz="2800" dirty="0" smtClean="0"/>
              <a:t> Республики Казахстан</a:t>
            </a:r>
            <a:r>
              <a:rPr lang="kk-KZ" altLang="ru-RU" sz="2800" dirty="0" smtClean="0"/>
              <a:t> «О пенсионном обеспечении в Республике Казахстан»</a:t>
            </a:r>
            <a:r>
              <a:rPr lang="ru-RU" altLang="ru-RU" sz="2800" dirty="0" smtClean="0"/>
              <a:t>, </a:t>
            </a:r>
            <a:r>
              <a:rPr lang="kk-KZ" altLang="ru-RU" sz="2800" dirty="0" smtClean="0">
                <a:solidFill>
                  <a:srgbClr val="FF0000"/>
                </a:solidFill>
              </a:rPr>
              <a:t>с </a:t>
            </a:r>
            <a:r>
              <a:rPr lang="ru-RU" altLang="ru-RU" sz="2800" dirty="0" err="1" smtClean="0">
                <a:solidFill>
                  <a:srgbClr val="FF0000"/>
                </a:solidFill>
              </a:rPr>
              <a:t>уведомлени</a:t>
            </a:r>
            <a:r>
              <a:rPr lang="kk-KZ" altLang="ru-RU" sz="2800" dirty="0" smtClean="0">
                <a:solidFill>
                  <a:srgbClr val="FF0000"/>
                </a:solidFill>
              </a:rPr>
              <a:t>ем</a:t>
            </a:r>
            <a:r>
              <a:rPr lang="ru-RU" altLang="ru-RU" sz="2800" dirty="0" smtClean="0">
                <a:solidFill>
                  <a:srgbClr val="FF0000"/>
                </a:solidFill>
              </a:rPr>
              <a:t> работник</a:t>
            </a:r>
            <a:r>
              <a:rPr lang="kk-KZ" altLang="ru-RU" sz="2800" dirty="0" smtClean="0">
                <a:solidFill>
                  <a:srgbClr val="FF0000"/>
                </a:solidFill>
              </a:rPr>
              <a:t>а не менее чем за один месяц до</a:t>
            </a:r>
            <a:r>
              <a:rPr lang="ru-RU" altLang="ru-RU" sz="2800" dirty="0" smtClean="0">
                <a:solidFill>
                  <a:srgbClr val="FF0000"/>
                </a:solidFill>
              </a:rPr>
              <a:t> даты расторжения трудового договора</a:t>
            </a:r>
            <a:r>
              <a:rPr lang="ru-RU" altLang="ru-RU" sz="2800" dirty="0" smtClean="0"/>
              <a:t>, с выплатой компенсации в размере, определяемом трудовым, коллективным договорами и (или) актом работодателя.</a:t>
            </a:r>
          </a:p>
          <a:p>
            <a:endParaRPr lang="ru-RU" altLang="ru-RU" sz="2800" dirty="0" smtClean="0"/>
          </a:p>
        </p:txBody>
      </p:sp>
      <p:sp>
        <p:nvSpPr>
          <p:cNvPr id="147459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AAC7C1C-F4AE-44FB-9A00-4974F4C68BD6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76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59536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3" name="Объект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310062"/>
          </a:xfrm>
        </p:spPr>
        <p:txBody>
          <a:bodyPr>
            <a:normAutofit/>
          </a:bodyPr>
          <a:lstStyle/>
          <a:p>
            <a:r>
              <a:rPr lang="ru-RU" altLang="ru-RU" sz="2800" dirty="0" smtClean="0"/>
              <a:t>Расторжение трудового договора по </a:t>
            </a:r>
            <a:r>
              <a:rPr lang="ru-RU" altLang="ru-RU" sz="2800" dirty="0" smtClean="0"/>
              <a:t>допускается </a:t>
            </a:r>
            <a:r>
              <a:rPr lang="ru-RU" altLang="ru-RU" sz="2800" dirty="0" smtClean="0">
                <a:solidFill>
                  <a:srgbClr val="FF0000"/>
                </a:solidFill>
              </a:rPr>
              <a:t>при </a:t>
            </a:r>
            <a:r>
              <a:rPr lang="ru-RU" altLang="ru-RU" sz="2800" dirty="0" err="1" smtClean="0">
                <a:solidFill>
                  <a:srgbClr val="FF0000"/>
                </a:solidFill>
              </a:rPr>
              <a:t>непредоставлении</a:t>
            </a:r>
            <a:r>
              <a:rPr lang="ru-RU" altLang="ru-RU" sz="2800" dirty="0" smtClean="0">
                <a:solidFill>
                  <a:srgbClr val="FF0000"/>
                </a:solidFill>
              </a:rPr>
              <a:t> работником информации </a:t>
            </a:r>
            <a:r>
              <a:rPr lang="ru-RU" altLang="ru-RU" sz="2800" dirty="0" smtClean="0"/>
              <a:t>о причинах отсутствия в течение десяти календарных дней со дня направления работодателем работнику акта об отсутствии письмом с уведомлением.</a:t>
            </a:r>
          </a:p>
          <a:p>
            <a:endParaRPr lang="ru-RU" altLang="ru-RU" dirty="0" smtClean="0"/>
          </a:p>
        </p:txBody>
      </p:sp>
      <p:sp>
        <p:nvSpPr>
          <p:cNvPr id="14848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F6941E3-4435-4B11-84B8-5CB464A58766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77</a:t>
            </a:fld>
            <a:endParaRPr lang="ru-RU" altLang="ru-RU" sz="1200" smtClean="0">
              <a:latin typeface="Arial Black" pitchFamily="34" charset="0"/>
            </a:endParaRPr>
          </a:p>
        </p:txBody>
      </p:sp>
      <p:sp>
        <p:nvSpPr>
          <p:cNvPr id="1484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000" smtClean="0"/>
              <a:t>25) отсутствия работника на работе более одного месяца по неизвестным работодателю причинам.</a:t>
            </a:r>
            <a:br>
              <a:rPr lang="ru-RU" altLang="ru-RU" sz="2000" smtClean="0"/>
            </a:br>
            <a:endParaRPr lang="ru-RU" altLang="ru-RU" sz="2000" smtClean="0"/>
          </a:p>
        </p:txBody>
      </p:sp>
    </p:spTree>
    <p:extLst>
      <p:ext uri="{BB962C8B-B14F-4D97-AF65-F5344CB8AC3E}">
        <p14:creationId xmlns:p14="http://schemas.microsoft.com/office/powerpoint/2010/main" val="410711210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2800" dirty="0" smtClean="0"/>
              <a:t>Работник вправе по своей инициативе расторгнуть трудовой договор, уведомив об этом работодателя письменно не менее чем за один месяц, за исключением случаев, предусмотренных пунктом 3 настоящей статьи. </a:t>
            </a:r>
            <a:r>
              <a:rPr lang="ru-RU" altLang="ru-RU" sz="2800" dirty="0" smtClean="0">
                <a:solidFill>
                  <a:srgbClr val="FF0000"/>
                </a:solidFill>
              </a:rPr>
              <a:t>В трудовом договоре допускается установление более длительного срока уведомления работником работодателя о расторжении трудового договора.  </a:t>
            </a:r>
          </a:p>
          <a:p>
            <a:endParaRPr lang="ru-RU" altLang="ru-RU" sz="2800" dirty="0" smtClean="0"/>
          </a:p>
        </p:txBody>
      </p:sp>
      <p:sp>
        <p:nvSpPr>
          <p:cNvPr id="14950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9AC4700-4E07-48FC-BF49-ED40C5D2B17E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78</a:t>
            </a:fld>
            <a:endParaRPr lang="ru-RU" altLang="ru-RU" sz="1200" smtClean="0">
              <a:latin typeface="Arial Black" pitchFamily="34" charset="0"/>
            </a:endParaRPr>
          </a:p>
        </p:txBody>
      </p:sp>
      <p:sp>
        <p:nvSpPr>
          <p:cNvPr id="14950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z="2800" dirty="0" smtClean="0"/>
              <a:t>Порядок расторжения трудового договора </a:t>
            </a:r>
            <a:br>
              <a:rPr lang="ru-RU" altLang="ru-RU" sz="2800" dirty="0" smtClean="0"/>
            </a:br>
            <a:r>
              <a:rPr lang="kk-KZ" altLang="ru-RU" sz="2800" dirty="0" smtClean="0"/>
              <a:t>                   </a:t>
            </a:r>
            <a:r>
              <a:rPr lang="ru-RU" altLang="ru-RU" sz="2800" dirty="0" smtClean="0"/>
              <a:t>по инициативе работника </a:t>
            </a:r>
            <a:br>
              <a:rPr lang="ru-RU" altLang="ru-RU" sz="2800" dirty="0" smtClean="0"/>
            </a:br>
            <a:endParaRPr lang="ru-RU" alt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104787853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Объект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175250"/>
          </a:xfrm>
        </p:spPr>
        <p:txBody>
          <a:bodyPr/>
          <a:lstStyle/>
          <a:p>
            <a:r>
              <a:rPr lang="ru-RU" altLang="ru-RU" dirty="0" smtClean="0"/>
              <a:t>Трудовой договор по инициативе работника может быть расторгнут до истечения срока уведомления, предусмотренного пунктом 1 настоящей статьи</a:t>
            </a:r>
            <a:r>
              <a:rPr lang="kk-KZ" altLang="ru-RU" dirty="0" smtClean="0"/>
              <a:t>,</a:t>
            </a:r>
            <a:r>
              <a:rPr lang="ru-RU" altLang="ru-RU" dirty="0" smtClean="0"/>
              <a:t> с письменного согласия работодателя</a:t>
            </a:r>
          </a:p>
          <a:p>
            <a:r>
              <a:rPr lang="ru-RU" altLang="ru-RU" dirty="0" smtClean="0"/>
              <a:t>В течение срока уведомления, предусмотренного настоящей статьей, </a:t>
            </a:r>
            <a:r>
              <a:rPr lang="ru-RU" altLang="ru-RU" dirty="0" smtClean="0">
                <a:solidFill>
                  <a:srgbClr val="FF0000"/>
                </a:solidFill>
              </a:rPr>
              <a:t>уведомление может быть отозвано по соглашению сторон.</a:t>
            </a:r>
          </a:p>
          <a:p>
            <a:endParaRPr lang="ru-RU" altLang="ru-RU" dirty="0" smtClean="0"/>
          </a:p>
        </p:txBody>
      </p:sp>
      <p:sp>
        <p:nvSpPr>
          <p:cNvPr id="150531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18B8C89-02B0-49BD-8C43-FAE46287ABE7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79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709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404813"/>
            <a:ext cx="7313613" cy="553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mtClean="0"/>
              <a:t>В случае, если мнение представителей работников не содержит согласия с проектом акта работодателя </a:t>
            </a:r>
            <a:r>
              <a:rPr lang="ru-RU" altLang="ru-RU" smtClean="0">
                <a:solidFill>
                  <a:srgbClr val="FF0000"/>
                </a:solidFill>
              </a:rPr>
              <a:t>либо содержит предложения по его изменению</a:t>
            </a:r>
            <a:r>
              <a:rPr lang="ru-RU" altLang="ru-RU" smtClean="0"/>
              <a:t>, работодатель: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mtClean="0"/>
              <a:t>      1) при согласии издает акт, измененный с учетом предложений представителей работников; </a:t>
            </a:r>
            <a:br>
              <a:rPr lang="ru-RU" altLang="ru-RU" smtClean="0"/>
            </a:br>
            <a:r>
              <a:rPr lang="ru-RU" altLang="ru-RU" smtClean="0"/>
              <a:t>      2) при несогласии вправе провести дополнительные консультации с представителями работников. </a:t>
            </a:r>
          </a:p>
        </p:txBody>
      </p:sp>
      <p:sp>
        <p:nvSpPr>
          <p:cNvPr id="14338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B406DBF-C7F4-40A9-92FA-AB693CE9B73E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74163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Объект 2"/>
          <p:cNvSpPr>
            <a:spLocks noGrp="1"/>
          </p:cNvSpPr>
          <p:nvPr>
            <p:ph idx="1"/>
          </p:nvPr>
        </p:nvSpPr>
        <p:spPr>
          <a:xfrm>
            <a:off x="457200" y="1484313"/>
            <a:ext cx="8291513" cy="4681537"/>
          </a:xfrm>
        </p:spPr>
        <p:txBody>
          <a:bodyPr/>
          <a:lstStyle/>
          <a:p>
            <a:r>
              <a:rPr lang="ru-RU" altLang="ru-RU" sz="2400" dirty="0" smtClean="0"/>
              <a:t>По истечении срока уведомления, указанного в настоящей статье, работник вправе прекратить работу, </a:t>
            </a:r>
            <a:r>
              <a:rPr lang="ru-RU" altLang="ru-RU" sz="2400" dirty="0" smtClean="0">
                <a:solidFill>
                  <a:srgbClr val="FF0000"/>
                </a:solidFill>
              </a:rPr>
              <a:t>кроме случаев </a:t>
            </a:r>
            <a:r>
              <a:rPr lang="ru-RU" altLang="ru-RU" sz="2400" dirty="0" err="1" smtClean="0">
                <a:solidFill>
                  <a:srgbClr val="FF0000"/>
                </a:solidFill>
              </a:rPr>
              <a:t>незавершения</a:t>
            </a:r>
            <a:r>
              <a:rPr lang="ru-RU" altLang="ru-RU" sz="2400" dirty="0" smtClean="0">
                <a:solidFill>
                  <a:srgbClr val="FF0000"/>
                </a:solidFill>
              </a:rPr>
              <a:t/>
            </a:r>
            <a:br>
              <a:rPr lang="ru-RU" altLang="ru-RU" sz="2400" dirty="0" smtClean="0">
                <a:solidFill>
                  <a:srgbClr val="FF0000"/>
                </a:solidFill>
              </a:rPr>
            </a:br>
            <a:r>
              <a:rPr lang="ru-RU" altLang="ru-RU" sz="2400" dirty="0" smtClean="0">
                <a:solidFill>
                  <a:srgbClr val="FF0000"/>
                </a:solidFill>
              </a:rPr>
              <a:t>приема-передачи имущества (документации) работодателя по вине материально ответственных лиц. </a:t>
            </a:r>
            <a:endParaRPr lang="ru-RU" altLang="ru-RU" sz="2400" dirty="0" smtClean="0">
              <a:solidFill>
                <a:srgbClr val="FF0000"/>
              </a:solidFill>
            </a:endParaRPr>
          </a:p>
          <a:p>
            <a:r>
              <a:rPr lang="ru-RU" altLang="ru-RU" sz="2400" dirty="0" smtClean="0"/>
              <a:t>Днем </a:t>
            </a:r>
            <a:r>
              <a:rPr lang="ru-RU" altLang="ru-RU" sz="2400" dirty="0" smtClean="0"/>
              <a:t>расторжения трудового договора с материально ответственными работниками является день завершения приема-передачи имущества (документации) работодателя.</a:t>
            </a:r>
          </a:p>
          <a:p>
            <a:endParaRPr lang="ru-RU" altLang="ru-RU" dirty="0" smtClean="0"/>
          </a:p>
        </p:txBody>
      </p:sp>
      <p:sp>
        <p:nvSpPr>
          <p:cNvPr id="15155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F08C864-D11C-4E15-B5D0-0FBAECA8EA97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80</a:t>
            </a:fld>
            <a:endParaRPr lang="ru-RU" altLang="ru-RU" sz="1200" smtClean="0">
              <a:latin typeface="Arial Black" pitchFamily="34" charset="0"/>
            </a:endParaRPr>
          </a:p>
        </p:txBody>
      </p:sp>
      <p:sp>
        <p:nvSpPr>
          <p:cNvPr id="15155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altLang="ru-RU" sz="2800" smtClean="0"/>
              <a:t>Порядок расторжения трудового договора </a:t>
            </a:r>
            <a:br>
              <a:rPr lang="ru-RU" altLang="ru-RU" sz="2800" smtClean="0"/>
            </a:br>
            <a:r>
              <a:rPr lang="kk-KZ" altLang="ru-RU" sz="2800" smtClean="0"/>
              <a:t>                   </a:t>
            </a:r>
            <a:r>
              <a:rPr lang="ru-RU" altLang="ru-RU" sz="2800" smtClean="0"/>
              <a:t>по инициативе работника </a:t>
            </a:r>
            <a:br>
              <a:rPr lang="ru-RU" altLang="ru-RU" sz="2800" smtClean="0"/>
            </a:br>
            <a:endParaRPr lang="ru-RU" altLang="ru-RU" sz="2800" smtClean="0"/>
          </a:p>
        </p:txBody>
      </p:sp>
    </p:spTree>
    <p:extLst>
      <p:ext uri="{BB962C8B-B14F-4D97-AF65-F5344CB8AC3E}">
        <p14:creationId xmlns:p14="http://schemas.microsoft.com/office/powerpoint/2010/main" val="403260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24F310-7AA9-4C19-B1E9-E01D1384E5AE}" type="slidenum">
              <a:rPr lang="ru-RU"/>
              <a:pPr>
                <a:defRPr/>
              </a:pPr>
              <a:t>81</a:t>
            </a:fld>
            <a:endParaRPr lang="ru-RU"/>
          </a:p>
        </p:txBody>
      </p:sp>
      <p:sp>
        <p:nvSpPr>
          <p:cNvPr id="142338" name="WordArt 2"/>
          <p:cNvSpPr>
            <a:spLocks noChangeArrowheads="1" noChangeShapeType="1" noTextEdit="1"/>
          </p:cNvSpPr>
          <p:nvPr/>
        </p:nvSpPr>
        <p:spPr bwMode="auto">
          <a:xfrm>
            <a:off x="755650" y="1665288"/>
            <a:ext cx="7416800" cy="3536950"/>
          </a:xfrm>
          <a:prstGeom prst="rect">
            <a:avLst/>
          </a:prstGeom>
        </p:spPr>
        <p:txBody>
          <a:bodyPr wrap="none" fromWordArt="1">
            <a:prstTxWarp prst="textInflateBottom">
              <a:avLst>
                <a:gd name="adj" fmla="val 68083"/>
              </a:avLst>
            </a:prstTxWarp>
          </a:bodyPr>
          <a:lstStyle/>
          <a:p>
            <a:pPr algn="ctr"/>
            <a:r>
              <a:rPr lang="ru-RU" sz="3600" kern="10" normalizeH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0033"/>
                </a:solidFill>
                <a:effectLst>
                  <a:outerShdw dist="35921" dir="2700000" algn="ctr" rotWithShape="0">
                    <a:schemeClr val="accent2"/>
                  </a:outerShdw>
                </a:effectLst>
                <a:latin typeface="Arial"/>
                <a:cs typeface="Arial"/>
              </a:rPr>
              <a:t>дисциплинарные </a:t>
            </a:r>
          </a:p>
          <a:p>
            <a:pPr algn="ctr"/>
            <a:endParaRPr lang="ru-RU" sz="3600" kern="10" normalizeH="1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990033"/>
              </a:solidFill>
              <a:effectLst>
                <a:outerShdw dist="35921" dir="2700000" algn="ctr" rotWithShape="0">
                  <a:schemeClr val="accent2"/>
                </a:outerShdw>
              </a:effectLst>
              <a:latin typeface="Arial"/>
              <a:cs typeface="Arial"/>
            </a:endParaRPr>
          </a:p>
          <a:p>
            <a:pPr algn="ctr"/>
            <a:r>
              <a:rPr lang="ru-RU" sz="3600" kern="10" normalizeH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0033"/>
                </a:solidFill>
                <a:effectLst>
                  <a:outerShdw dist="35921" dir="2700000" algn="ctr" rotWithShape="0">
                    <a:schemeClr val="accent2"/>
                  </a:outerShdw>
                </a:effectLst>
                <a:latin typeface="Arial"/>
                <a:cs typeface="Arial"/>
              </a:rPr>
              <a:t>в з ы с к а н и я</a:t>
            </a:r>
          </a:p>
        </p:txBody>
      </p:sp>
    </p:spTree>
    <p:extLst>
      <p:ext uri="{BB962C8B-B14F-4D97-AF65-F5344CB8AC3E}">
        <p14:creationId xmlns:p14="http://schemas.microsoft.com/office/powerpoint/2010/main" val="3531317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2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38" grpId="0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idx="1"/>
          </p:nvPr>
        </p:nvSpPr>
        <p:spPr>
          <a:xfrm>
            <a:off x="0" y="260648"/>
            <a:ext cx="9144000" cy="6597352"/>
          </a:xfrm>
        </p:spPr>
        <p:txBody>
          <a:bodyPr/>
          <a:lstStyle/>
          <a:p>
            <a:r>
              <a:rPr lang="ru-RU" dirty="0"/>
              <a:t>Дисциплинарное взыскание налагается работодателем путем издания акта работодателя. </a:t>
            </a:r>
          </a:p>
          <a:p>
            <a:r>
              <a:rPr lang="ru-RU" dirty="0" smtClean="0"/>
              <a:t>До </a:t>
            </a:r>
            <a:r>
              <a:rPr lang="ru-RU" dirty="0"/>
              <a:t>применения дисциплинарного взыскания работодатель обязан затребовать от работника письменное объяснение. </a:t>
            </a:r>
            <a:r>
              <a:rPr lang="ru-RU" dirty="0">
                <a:solidFill>
                  <a:srgbClr val="FF0000"/>
                </a:solidFill>
              </a:rPr>
              <a:t>Если по истечении двух рабочих дней письменное объяснение работником не представлено, то составляется соответствующий акт. </a:t>
            </a:r>
          </a:p>
          <a:p>
            <a:r>
              <a:rPr lang="ru-RU" dirty="0" err="1"/>
              <a:t>Непредоставление</a:t>
            </a:r>
            <a:r>
              <a:rPr lang="ru-RU" dirty="0"/>
              <a:t> работником объяснения не является препятствием для применения дисциплинарного взыскания.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b="1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9682E5-1EC2-4ED6-AF61-69DC23B52002}" type="slidenum">
              <a:rPr lang="ru-RU"/>
              <a:pPr>
                <a:defRPr/>
              </a:pPr>
              <a:t>82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7657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750" y="333375"/>
            <a:ext cx="8353425" cy="467995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ru-RU" sz="2800" dirty="0" smtClean="0"/>
              <a:t>Члены </a:t>
            </a:r>
            <a:r>
              <a:rPr lang="ru-RU" sz="2800" dirty="0"/>
              <a:t>выборных профсоюзных органов, не освобожденные от основной работы, не могут быть подвергнуты дисциплинарным взысканиям </a:t>
            </a:r>
            <a:r>
              <a:rPr lang="ru-RU" sz="2800" dirty="0">
                <a:solidFill>
                  <a:srgbClr val="FF0000"/>
                </a:solidFill>
              </a:rPr>
              <a:t>без мотивированного мнения </a:t>
            </a:r>
            <a:r>
              <a:rPr lang="ru-RU" sz="2800" dirty="0"/>
              <a:t>профсоюзного органа, членами которого они являются. </a:t>
            </a:r>
            <a:endParaRPr lang="ru-RU" sz="2800" dirty="0" smtClean="0"/>
          </a:p>
          <a:p>
            <a:pPr>
              <a:defRPr/>
            </a:pPr>
            <a:r>
              <a:rPr lang="ru-RU" sz="2800" dirty="0" smtClean="0"/>
              <a:t>Не </a:t>
            </a:r>
            <a:r>
              <a:rPr lang="ru-RU" sz="2800" dirty="0"/>
              <a:t>освобожденный от основной работы руководитель (председатель) профсоюзного органа не может быть привлечен к дисциплинарной ответственности </a:t>
            </a:r>
            <a:r>
              <a:rPr lang="ru-RU" sz="2800" dirty="0">
                <a:solidFill>
                  <a:srgbClr val="FF0000"/>
                </a:solidFill>
              </a:rPr>
              <a:t>без мотивированного мнения</a:t>
            </a:r>
            <a:r>
              <a:rPr lang="ru-RU" sz="2800" dirty="0"/>
              <a:t> вышестоящего профсоюзного органа.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75" y="5229225"/>
            <a:ext cx="6954838" cy="10795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Ст. 26 Закона РК о профсоюзах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7796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altLang="ru-RU" smtClean="0"/>
              <a:t>Удержание из заработной платы</a:t>
            </a:r>
          </a:p>
        </p:txBody>
      </p:sp>
      <p:sp>
        <p:nvSpPr>
          <p:cNvPr id="164867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C4350CB-D60E-4DE6-8E15-D07B9546D5A3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84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714373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Объект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318125"/>
          </a:xfrm>
        </p:spPr>
        <p:txBody>
          <a:bodyPr>
            <a:normAutofit fontScale="92500"/>
          </a:bodyPr>
          <a:lstStyle/>
          <a:p>
            <a:r>
              <a:rPr lang="ru-RU" altLang="ru-RU" sz="2800" dirty="0" smtClean="0"/>
              <a:t>Удержания из заработной платы работника для погашения его задолженности перед организацией, в которой он работает, могут производиться на основании акта работодателя </a:t>
            </a:r>
            <a:r>
              <a:rPr lang="ru-RU" altLang="ru-RU" sz="2800" b="1" dirty="0" smtClean="0"/>
              <a:t>с письменным уведомлением работника</a:t>
            </a:r>
            <a:r>
              <a:rPr lang="ru-RU" altLang="ru-RU" sz="2800" dirty="0" smtClean="0"/>
              <a:t>:</a:t>
            </a:r>
          </a:p>
          <a:p>
            <a:r>
              <a:rPr lang="ru-RU" altLang="ru-RU" sz="2800" dirty="0" smtClean="0"/>
              <a:t>1) для погашения неизрасходованных и своевременно не возвращенных денежных сумм, выданных в связи с командировкой, а также в случае </a:t>
            </a:r>
            <a:r>
              <a:rPr lang="ru-RU" altLang="ru-RU" sz="2800" dirty="0" err="1" smtClean="0"/>
              <a:t>непредоставления</a:t>
            </a:r>
            <a:r>
              <a:rPr lang="ru-RU" altLang="ru-RU" sz="2800" dirty="0" smtClean="0"/>
              <a:t> подтверждающих расходы документов, связанных с командировкой;</a:t>
            </a:r>
          </a:p>
          <a:p>
            <a:endParaRPr lang="ru-RU" altLang="ru-RU" sz="2800" dirty="0" smtClean="0"/>
          </a:p>
        </p:txBody>
      </p:sp>
      <p:sp>
        <p:nvSpPr>
          <p:cNvPr id="165891" name="Номер слайда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B825711-3000-4823-9795-86D670D9ACE6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85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98113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Объект 2"/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246687"/>
          </a:xfrm>
        </p:spPr>
        <p:txBody>
          <a:bodyPr>
            <a:normAutofit/>
          </a:bodyPr>
          <a:lstStyle/>
          <a:p>
            <a:r>
              <a:rPr lang="ru-RU" altLang="ru-RU" sz="3200" dirty="0" smtClean="0"/>
              <a:t>2) в случаях, предусматривающих возмещение работодателю затрат, связанных с обучением работника, при наличии договора обучения, пропорционально недоработанному сроку отработки при досрочном расторжении трудового договора;</a:t>
            </a:r>
          </a:p>
          <a:p>
            <a:r>
              <a:rPr lang="ru-RU" altLang="ru-RU" sz="3200" dirty="0" smtClean="0"/>
              <a:t>3) для возмещения неотработанного аванса, выданного работнику в счет заработной платы;</a:t>
            </a:r>
          </a:p>
        </p:txBody>
      </p:sp>
      <p:sp>
        <p:nvSpPr>
          <p:cNvPr id="166915" name="Номер слайда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F0B816B-ADA5-446A-B856-625AABDE180F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86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23489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Объект 2"/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246687"/>
          </a:xfrm>
        </p:spPr>
        <p:txBody>
          <a:bodyPr/>
          <a:lstStyle/>
          <a:p>
            <a:r>
              <a:rPr lang="ru-RU" altLang="ru-RU" sz="3200" dirty="0" smtClean="0"/>
              <a:t>4) в случаях, перенесения или отзыва работника из ежегодного оплачиваемого трудового отпуска, за исключением пункта 3 статьи </a:t>
            </a:r>
            <a:r>
              <a:rPr lang="ru-RU" altLang="ru-RU" sz="3200" dirty="0" smtClean="0"/>
              <a:t>95 </a:t>
            </a:r>
            <a:r>
              <a:rPr lang="ru-RU" altLang="ru-RU" sz="3200" dirty="0" smtClean="0"/>
              <a:t>настоящего Кодекса; </a:t>
            </a:r>
            <a:endParaRPr lang="ru-RU" altLang="ru-RU" sz="3200" dirty="0" smtClean="0"/>
          </a:p>
          <a:p>
            <a:pPr marL="109728" indent="0">
              <a:buNone/>
            </a:pPr>
            <a:endParaRPr lang="ru-RU" altLang="ru-RU" sz="3200" dirty="0" smtClean="0"/>
          </a:p>
          <a:p>
            <a:r>
              <a:rPr lang="ru-RU" altLang="ru-RU" sz="3200" dirty="0" smtClean="0"/>
              <a:t>5) в иных случаях при наличии письменного согласия работника.</a:t>
            </a:r>
          </a:p>
          <a:p>
            <a:endParaRPr lang="ru-RU" altLang="ru-RU" sz="3200" dirty="0" smtClean="0"/>
          </a:p>
          <a:p>
            <a:endParaRPr lang="ru-RU" altLang="ru-RU" dirty="0" smtClean="0"/>
          </a:p>
        </p:txBody>
      </p:sp>
      <p:sp>
        <p:nvSpPr>
          <p:cNvPr id="167939" name="Номер слайда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E36D7C1-2DBE-412D-A44D-038C9BFE0B38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87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39442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Объект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4814887"/>
          </a:xfrm>
        </p:spPr>
        <p:txBody>
          <a:bodyPr>
            <a:normAutofit/>
          </a:bodyPr>
          <a:lstStyle/>
          <a:p>
            <a:r>
              <a:rPr lang="ru-RU" altLang="ru-RU" sz="3200" dirty="0" smtClean="0"/>
              <a:t>При удержании из заработной платы по нескольким исполнительным листам, а также в случаях, предусмотренных законами Республики Казахстан, и статьей Кодекса, размер ежемесячного удержания не может превышать </a:t>
            </a:r>
            <a:r>
              <a:rPr lang="ru-RU" altLang="ru-RU" sz="3200" dirty="0" smtClean="0">
                <a:solidFill>
                  <a:srgbClr val="FF0000"/>
                </a:solidFill>
              </a:rPr>
              <a:t>пятьдесят процентов причитающейся работнику заработной платы</a:t>
            </a:r>
            <a:r>
              <a:rPr lang="ru-RU" altLang="ru-RU" sz="3200" dirty="0" smtClean="0"/>
              <a:t>.</a:t>
            </a:r>
          </a:p>
          <a:p>
            <a:endParaRPr lang="ru-RU" altLang="ru-RU" sz="3200" dirty="0" smtClean="0"/>
          </a:p>
        </p:txBody>
      </p:sp>
      <p:sp>
        <p:nvSpPr>
          <p:cNvPr id="168963" name="Номер слайда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1C230D6-3307-4F22-B76E-D56E98434ED9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88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586231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Выходные дни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Работникам еженедельно предоставляются выходные дни. </a:t>
            </a:r>
          </a:p>
          <a:p>
            <a:r>
              <a:rPr lang="ru-RU" dirty="0"/>
              <a:t> </a:t>
            </a:r>
            <a:r>
              <a:rPr lang="ru-RU" dirty="0" smtClean="0"/>
              <a:t>При </a:t>
            </a:r>
            <a:r>
              <a:rPr lang="ru-RU" dirty="0"/>
              <a:t>пятидневной рабочей неделе работникам предоставляются два выходных дня в неделю, а при шестидневной рабочей неделе – один выходной день. </a:t>
            </a:r>
          </a:p>
          <a:p>
            <a:r>
              <a:rPr lang="ru-RU" dirty="0"/>
              <a:t>При пятидневной и шестидневной рабочей неделе общим выходным днем </a:t>
            </a:r>
            <a:r>
              <a:rPr lang="ru-RU" b="1" dirty="0"/>
              <a:t>является воскресенье.</a:t>
            </a:r>
            <a:r>
              <a:rPr lang="ru-RU" dirty="0"/>
              <a:t> Второй выходной день при пятидневной рабочей неделе устанавливается коллективным договором или правилами  трудового распорядка.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5600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0" y="260350"/>
            <a:ext cx="9144000" cy="6597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ru-RU" altLang="ru-RU" sz="2800" b="1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ru-RU" altLang="ru-RU" sz="2800" smtClean="0"/>
              <a:t>При недостижении согласия по проектам актов работодателя, для издания которых в соответствии с </a:t>
            </a:r>
            <a:r>
              <a:rPr lang="ru-RU" altLang="ru-RU" sz="2800" smtClean="0">
                <a:solidFill>
                  <a:srgbClr val="FF0000"/>
                </a:solidFill>
              </a:rPr>
              <a:t>соглашениями</a:t>
            </a:r>
            <a:r>
              <a:rPr lang="ru-RU" altLang="ru-RU" sz="2800" smtClean="0"/>
              <a:t>, </a:t>
            </a:r>
            <a:r>
              <a:rPr lang="ru-RU" altLang="ru-RU" sz="2800" smtClean="0">
                <a:solidFill>
                  <a:srgbClr val="FF0000"/>
                </a:solidFill>
              </a:rPr>
              <a:t>коллективным договором необходим уч</a:t>
            </a:r>
            <a:r>
              <a:rPr lang="kk-KZ" altLang="ru-RU" sz="2800" smtClean="0">
                <a:solidFill>
                  <a:srgbClr val="FF0000"/>
                </a:solidFill>
              </a:rPr>
              <a:t>е</a:t>
            </a:r>
            <a:r>
              <a:rPr lang="ru-RU" altLang="ru-RU" sz="2800" smtClean="0">
                <a:solidFill>
                  <a:srgbClr val="FF0000"/>
                </a:solidFill>
              </a:rPr>
              <a:t>т мнения </a:t>
            </a:r>
            <a:r>
              <a:rPr lang="ru-RU" altLang="ru-RU" sz="2800" smtClean="0"/>
              <a:t>представителей работников, возникшие разногласия оформляются протоколом, </a:t>
            </a:r>
            <a:r>
              <a:rPr lang="ru-RU" altLang="ru-RU" sz="2800" smtClean="0">
                <a:solidFill>
                  <a:srgbClr val="FF0000"/>
                </a:solidFill>
              </a:rPr>
              <a:t>подписываемым одним представителем работодателя и работников</a:t>
            </a:r>
            <a:r>
              <a:rPr lang="kk-KZ" altLang="ru-RU" sz="2800" smtClean="0"/>
              <a:t>,</a:t>
            </a:r>
            <a:r>
              <a:rPr lang="ru-RU" altLang="ru-RU" sz="2800" smtClean="0"/>
              <a:t> после чего работодатель вправе принять акт. </a:t>
            </a:r>
            <a:endParaRPr lang="ru-RU" altLang="ru-RU" sz="2800" b="1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ru-RU" altLang="ru-RU" sz="2800" smtClean="0"/>
              <a:t>В случае</a:t>
            </a:r>
            <a:r>
              <a:rPr lang="kk-KZ" altLang="ru-RU" sz="2800" smtClean="0"/>
              <a:t>,</a:t>
            </a:r>
            <a:r>
              <a:rPr lang="ru-RU" altLang="ru-RU" sz="2800" smtClean="0"/>
              <a:t> если изданный акт работодателя содержит положения, нарушающие либо ухудшающие права и гарантии работников, предусмотренные настоящим Кодексом, трудовым, коллективным договорами, соглашениями, он может быть обжалован в местный орган по инспекции труда либо в суд.</a:t>
            </a:r>
          </a:p>
        </p:txBody>
      </p:sp>
      <p:sp>
        <p:nvSpPr>
          <p:cNvPr id="15362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B6F3B8C-6A08-45B7-9B14-C226CD072057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177393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r>
              <a:rPr lang="ru-RU" sz="3200" dirty="0"/>
              <a:t>Работникам (группе работников), занятым на непрерывных производствах или на производствах, остановка работы которых в выходные дни невозможна по производственно-техническим условиям или вследствие необходимости постоянного непрерывного обслуживания населения, </a:t>
            </a:r>
            <a:r>
              <a:rPr lang="ru-RU" sz="3200" dirty="0">
                <a:solidFill>
                  <a:srgbClr val="FF0000"/>
                </a:solidFill>
              </a:rPr>
              <a:t>а также </a:t>
            </a:r>
            <a:r>
              <a:rPr lang="ru-RU" sz="3200" dirty="0" err="1">
                <a:solidFill>
                  <a:srgbClr val="FF0000"/>
                </a:solidFill>
              </a:rPr>
              <a:t>работающи</a:t>
            </a:r>
            <a:r>
              <a:rPr lang="kk-KZ" sz="3200" dirty="0">
                <a:solidFill>
                  <a:srgbClr val="FF0000"/>
                </a:solidFill>
              </a:rPr>
              <a:t>м</a:t>
            </a:r>
            <a:r>
              <a:rPr lang="ru-RU" sz="3200" dirty="0">
                <a:solidFill>
                  <a:srgbClr val="FF0000"/>
                </a:solidFill>
              </a:rPr>
              <a:t> вахтовым методом, выходные дни </a:t>
            </a:r>
            <a:r>
              <a:rPr lang="ru-RU" sz="3200" dirty="0"/>
              <a:t>предоставляются в различные дни недели поочередно </a:t>
            </a:r>
            <a:r>
              <a:rPr lang="ru-RU" sz="3200" dirty="0">
                <a:solidFill>
                  <a:srgbClr val="FF0000"/>
                </a:solidFill>
              </a:rPr>
              <a:t>согласно графикам сменности (графикам вахт).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4819937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/>
              <a:t>Первый день Курбан-</a:t>
            </a:r>
            <a:r>
              <a:rPr lang="ru-RU" sz="3200" dirty="0" err="1"/>
              <a:t>айта</a:t>
            </a:r>
            <a:r>
              <a:rPr lang="ru-RU" sz="3200" dirty="0"/>
              <a:t>, отмечаемого по мусульманскому календарю, 7 января – православное Рождество являются выходными днями независимо от применяемых режимов работы и графиков сменности </a:t>
            </a:r>
            <a:r>
              <a:rPr lang="ru-RU" sz="3200" dirty="0" smtClean="0"/>
              <a:t>(вахт</a:t>
            </a:r>
            <a:r>
              <a:rPr lang="ru-RU" sz="3200" dirty="0"/>
              <a:t>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2555514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FF1509-6A49-459D-949F-946975DFB8D2}" type="slidenum">
              <a:rPr lang="ru-RU" altLang="en-US"/>
              <a:pPr>
                <a:defRPr/>
              </a:pPr>
              <a:t>92</a:t>
            </a:fld>
            <a:endParaRPr lang="ru-RU" altLang="en-US"/>
          </a:p>
        </p:txBody>
      </p:sp>
      <p:sp>
        <p:nvSpPr>
          <p:cNvPr id="993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528" y="548680"/>
            <a:ext cx="8568952" cy="5616624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ru-RU" altLang="ru-RU" b="1" dirty="0" smtClean="0">
              <a:solidFill>
                <a:srgbClr val="FF3300"/>
              </a:solidFill>
            </a:endParaRPr>
          </a:p>
          <a:p>
            <a:r>
              <a:rPr lang="ru-RU" sz="3200" dirty="0"/>
              <a:t>Для привлечения работников, работающих по графику сменности или вахтовым методом по графику вахт, к работе в праздничные дни, а также в выходные дни, предусмотренные пунктом 5</a:t>
            </a:r>
            <a:r>
              <a:rPr lang="ru-RU" sz="3200" i="1" dirty="0"/>
              <a:t> </a:t>
            </a:r>
            <a:r>
              <a:rPr lang="ru-RU" sz="3200" dirty="0"/>
              <a:t>статьи 8</a:t>
            </a:r>
            <a:r>
              <a:rPr lang="kk-KZ" sz="3200" dirty="0"/>
              <a:t>4</a:t>
            </a:r>
            <a:r>
              <a:rPr lang="ru-RU" sz="3200" dirty="0"/>
              <a:t> </a:t>
            </a:r>
            <a:r>
              <a:rPr lang="ru-RU" sz="3200" dirty="0" smtClean="0"/>
              <a:t>Кодекса</a:t>
            </a:r>
            <a:r>
              <a:rPr lang="ru-RU" sz="3200" dirty="0"/>
              <a:t>, </a:t>
            </a:r>
            <a:r>
              <a:rPr lang="ru-RU" sz="3200" b="1" dirty="0"/>
              <a:t>письменное согласие работников и издание акта работодателя не требу</a:t>
            </a:r>
            <a:r>
              <a:rPr lang="kk-KZ" sz="3200" b="1" dirty="0"/>
              <a:t>ют</a:t>
            </a:r>
            <a:r>
              <a:rPr lang="ru-RU" sz="3200" b="1" dirty="0" err="1"/>
              <a:t>ся</a:t>
            </a:r>
            <a:r>
              <a:rPr lang="ru-RU" sz="3200" b="1" dirty="0"/>
              <a:t>. </a:t>
            </a:r>
          </a:p>
          <a:p>
            <a:pPr eaLnBrk="1" hangingPunct="1"/>
            <a:endParaRPr lang="ru-RU" altLang="ru-RU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1199863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3F0036-47F3-441D-9FBF-E951784AA112}" type="slidenum">
              <a:rPr lang="ru-RU" altLang="ru-RU"/>
              <a:pPr>
                <a:defRPr/>
              </a:pPr>
              <a:t>93</a:t>
            </a:fld>
            <a:endParaRPr lang="ru-RU" altLang="ru-RU"/>
          </a:p>
        </p:txBody>
      </p:sp>
      <p:sp>
        <p:nvSpPr>
          <p:cNvPr id="100355" name="WordArt 4"/>
          <p:cNvSpPr>
            <a:spLocks noChangeArrowheads="1" noChangeShapeType="1" noTextEdit="1"/>
          </p:cNvSpPr>
          <p:nvPr/>
        </p:nvSpPr>
        <p:spPr bwMode="auto">
          <a:xfrm>
            <a:off x="1835150" y="1268413"/>
            <a:ext cx="6337300" cy="2803525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о т п у с к а</a:t>
            </a:r>
          </a:p>
        </p:txBody>
      </p:sp>
    </p:spTree>
    <p:extLst>
      <p:ext uri="{BB962C8B-B14F-4D97-AF65-F5344CB8AC3E}">
        <p14:creationId xmlns:p14="http://schemas.microsoft.com/office/powerpoint/2010/main" val="30959875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 eaLnBrk="1" hangingPunct="1"/>
            <a:r>
              <a:rPr lang="ru-RU" altLang="ru-RU" smtClean="0">
                <a:solidFill>
                  <a:srgbClr val="000099"/>
                </a:solidFill>
              </a:rPr>
              <a:t>отпуск</a:t>
            </a:r>
            <a:r>
              <a:rPr lang="ru-RU" altLang="ru-RU" smtClean="0"/>
              <a:t> - освобождение работника от работы на определенный период для обеспечения </a:t>
            </a:r>
            <a:r>
              <a:rPr lang="ru-RU" altLang="ru-RU" smtClean="0">
                <a:solidFill>
                  <a:srgbClr val="000099"/>
                </a:solidFill>
              </a:rPr>
              <a:t>ежегодного отдыха работника</a:t>
            </a:r>
            <a:r>
              <a:rPr lang="ru-RU" altLang="ru-RU" smtClean="0"/>
              <a:t> или социальных целей с сохранением за ним места работы (должности) и в случаях, установленных Кодексом, средней заработной платы 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4472F7-DD8C-4EB8-A940-072036A30053}" type="slidenum">
              <a:rPr lang="ru-RU" altLang="ru-RU"/>
              <a:pPr>
                <a:defRPr/>
              </a:pPr>
              <a:t>94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91939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altLang="ru-RU" sz="4000" dirty="0" smtClean="0"/>
              <a:t>ежегодный трудовой отпуск </a:t>
            </a:r>
            <a:r>
              <a:rPr lang="en-US" altLang="ru-RU" sz="4000" dirty="0" smtClean="0"/>
              <a:t/>
            </a:r>
            <a:br>
              <a:rPr lang="en-US" altLang="ru-RU" sz="4000" dirty="0" smtClean="0"/>
            </a:br>
            <a:r>
              <a:rPr lang="ru-RU" altLang="ru-RU" sz="4000" dirty="0" smtClean="0"/>
              <a:t>(87  ТК)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mtClean="0"/>
              <a:t>Оплачиваемый ежегодный трудовой отпуск предназначен </a:t>
            </a:r>
            <a:r>
              <a:rPr lang="ru-RU" altLang="ru-RU" smtClean="0">
                <a:solidFill>
                  <a:srgbClr val="000099"/>
                </a:solidFill>
              </a:rPr>
              <a:t>для отдыха работника, восстановления работоспособности, укрепления здоровья и иных личных потребностей работника</a:t>
            </a:r>
            <a:r>
              <a:rPr lang="ru-RU" altLang="ru-RU" smtClean="0"/>
              <a:t> и предоставляется на определенное количество календарных дней с сохранением места работы (должности) и средней заработной платы.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51E33E-1C88-4A5D-8C1D-2AFA17030A48}" type="slidenum">
              <a:rPr lang="ru-RU" altLang="ru-RU"/>
              <a:pPr>
                <a:defRPr/>
              </a:pPr>
              <a:t>95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65509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19256" cy="1242170"/>
          </a:xfrm>
        </p:spPr>
        <p:txBody>
          <a:bodyPr>
            <a:normAutofit/>
          </a:bodyPr>
          <a:lstStyle/>
          <a:p>
            <a:r>
              <a:rPr lang="ru-RU" alt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anose="02020603050405020304" pitchFamily="18" charset="0"/>
              </a:rPr>
              <a:t>Ст. 94  ТК </a:t>
            </a:r>
            <a:r>
              <a:rPr lang="x-none" sz="270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Случаи и порядок перенесения оплачиваемого </a:t>
            </a:r>
            <a:r>
              <a:rPr lang="x-none" sz="27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ежегод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ного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7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трудового отпуска</a:t>
            </a:r>
            <a:endParaRPr lang="ru-RU" altLang="ru-RU" sz="28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1712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79512" y="1268413"/>
            <a:ext cx="4327401" cy="5589587"/>
          </a:xfrm>
        </p:spPr>
        <p:txBody>
          <a:bodyPr>
            <a:normAutofit fontScale="92500" lnSpcReduction="10000"/>
          </a:bodyPr>
          <a:lstStyle/>
          <a:p>
            <a:r>
              <a:rPr lang="ru-RU" altLang="ru-RU" sz="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x-none" smtClean="0"/>
              <a:t>Оплачиваемый </a:t>
            </a:r>
            <a:r>
              <a:rPr lang="x-none"/>
              <a:t>ежегодный трудовой отпуск переносится полностью или в его части в случаях: </a:t>
            </a:r>
            <a:endParaRPr lang="ru-RU" dirty="0"/>
          </a:p>
          <a:p>
            <a:r>
              <a:rPr lang="x-none"/>
              <a:t>временной нетрудоспособности работника;</a:t>
            </a:r>
            <a:endParaRPr lang="ru-RU" dirty="0"/>
          </a:p>
          <a:p>
            <a:r>
              <a:rPr lang="x-none"/>
              <a:t>при отпуске по беременности и родам</a:t>
            </a:r>
            <a:r>
              <a:rPr lang="x-none" smtClean="0"/>
              <a:t>.</a:t>
            </a:r>
            <a:endParaRPr lang="ru-RU" dirty="0"/>
          </a:p>
        </p:txBody>
      </p:sp>
      <p:sp>
        <p:nvSpPr>
          <p:cNvPr id="51712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283399" y="1268760"/>
            <a:ext cx="4860602" cy="540032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None/>
              <a:defRPr/>
            </a:pPr>
            <a:r>
              <a:rPr lang="ru-RU" sz="2400" dirty="0" smtClean="0"/>
              <a:t>	</a:t>
            </a:r>
            <a:r>
              <a:rPr lang="ru-RU" sz="2400" b="1" dirty="0" smtClean="0"/>
              <a:t>Т</a:t>
            </a:r>
            <a:r>
              <a:rPr lang="x-none" smtClean="0"/>
              <a:t>рудовой </a:t>
            </a:r>
            <a:r>
              <a:rPr lang="x-none"/>
              <a:t>отпуск (его часть) </a:t>
            </a:r>
            <a:r>
              <a:rPr lang="x-none" smtClean="0"/>
              <a:t>в</a:t>
            </a:r>
            <a:r>
              <a:rPr lang="ru-RU" dirty="0" smtClean="0"/>
              <a:t> </a:t>
            </a:r>
            <a:r>
              <a:rPr lang="x-none" smtClean="0"/>
              <a:t>случаях</a:t>
            </a:r>
            <a:r>
              <a:rPr lang="x-none"/>
              <a:t>, предусмотренных пунктом 1 </a:t>
            </a:r>
            <a:r>
              <a:rPr lang="x-none" smtClean="0"/>
              <a:t>статьи</a:t>
            </a:r>
            <a:r>
              <a:rPr lang="ru-RU" dirty="0" smtClean="0"/>
              <a:t> 94</a:t>
            </a:r>
            <a:r>
              <a:rPr lang="x-none" smtClean="0"/>
              <a:t>, </a:t>
            </a:r>
            <a:r>
              <a:rPr lang="x-none"/>
              <a:t>переносится по просьбе работника в период нахождения в </a:t>
            </a:r>
            <a:r>
              <a:rPr lang="x-none" smtClean="0"/>
              <a:t>трудовом </a:t>
            </a:r>
            <a:r>
              <a:rPr lang="x-none"/>
              <a:t>отпуске. </a:t>
            </a:r>
            <a:endParaRPr lang="ru-RU" dirty="0" smtClean="0"/>
          </a:p>
          <a:p>
            <a:pPr>
              <a:lnSpc>
                <a:spcPct val="80000"/>
              </a:lnSpc>
              <a:buNone/>
              <a:defRPr/>
            </a:pPr>
            <a:r>
              <a:rPr lang="x-none" smtClean="0"/>
              <a:t>Перенесенный </a:t>
            </a:r>
            <a:r>
              <a:rPr lang="x-none"/>
              <a:t>трудовой отпуск по соглашению сторон может быть присоединен к трудовому отпуску за следующий рабочий год или предоставлен по просьбе работника отдельно в текущем рабочем году. </a:t>
            </a:r>
            <a:endParaRPr lang="ru-RU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ru-RU" altLang="ru-RU" sz="24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FE3248-1025-4BB4-97E5-44120748379D}" type="slidenum">
              <a:rPr lang="ru-RU" altLang="ru-RU"/>
              <a:pPr>
                <a:defRPr/>
              </a:pPr>
              <a:t>96</a:t>
            </a:fld>
            <a:endParaRPr lang="ru-RU" altLang="ru-RU"/>
          </a:p>
        </p:txBody>
      </p:sp>
      <p:sp>
        <p:nvSpPr>
          <p:cNvPr id="103430" name="Line 5"/>
          <p:cNvSpPr>
            <a:spLocks noChangeShapeType="1"/>
          </p:cNvSpPr>
          <p:nvPr/>
        </p:nvSpPr>
        <p:spPr bwMode="auto">
          <a:xfrm>
            <a:off x="4211960" y="1052513"/>
            <a:ext cx="71438" cy="5805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32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ru-RU" dirty="0"/>
              <a:t>Удержания из заработной платы работника для погашения его задолженности перед организацией, в которой он работает, могут производиться на основании акта работодателя с </a:t>
            </a:r>
            <a:r>
              <a:rPr lang="ru-RU" dirty="0" err="1"/>
              <a:t>письменн</a:t>
            </a:r>
            <a:r>
              <a:rPr lang="kk-KZ" dirty="0"/>
              <a:t>ым</a:t>
            </a:r>
            <a:r>
              <a:rPr lang="ru-RU" dirty="0"/>
              <a:t> </a:t>
            </a:r>
            <a:r>
              <a:rPr lang="ru-RU" dirty="0" err="1"/>
              <a:t>уведомлени</a:t>
            </a:r>
            <a:r>
              <a:rPr lang="kk-KZ" dirty="0"/>
              <a:t>ем</a:t>
            </a:r>
            <a:r>
              <a:rPr lang="ru-RU" dirty="0"/>
              <a:t> работника:</a:t>
            </a:r>
          </a:p>
          <a:p>
            <a:r>
              <a:rPr lang="ru-RU" dirty="0" smtClean="0"/>
              <a:t>4</a:t>
            </a:r>
            <a:r>
              <a:rPr lang="ru-RU" dirty="0"/>
              <a:t>) в случаях </a:t>
            </a:r>
            <a:r>
              <a:rPr lang="ru-RU" dirty="0" smtClean="0"/>
              <a:t>перенесения </a:t>
            </a:r>
            <a:r>
              <a:rPr lang="ru-RU" dirty="0"/>
              <a:t>ежегодного оплачиваемого трудового </a:t>
            </a:r>
            <a:r>
              <a:rPr lang="ru-RU" dirty="0" smtClean="0"/>
              <a:t>отпуска;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2252963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/>
              <a:t>Запрещается </a:t>
            </a:r>
            <a:r>
              <a:rPr lang="ru-RU" sz="3600" dirty="0" err="1"/>
              <a:t>непредоставление</a:t>
            </a:r>
            <a:r>
              <a:rPr lang="ru-RU" sz="3600" dirty="0"/>
              <a:t> неиспользованного оплачиваемо</a:t>
            </a:r>
            <a:r>
              <a:rPr lang="kk-KZ" sz="3600" dirty="0"/>
              <a:t>го</a:t>
            </a:r>
            <a:r>
              <a:rPr lang="ru-RU" sz="3600" dirty="0"/>
              <a:t> ежегодно</a:t>
            </a:r>
            <a:r>
              <a:rPr lang="kk-KZ" sz="3600" dirty="0"/>
              <a:t>го</a:t>
            </a:r>
            <a:r>
              <a:rPr lang="ru-RU" sz="3600" dirty="0"/>
              <a:t> трудового отпуска </a:t>
            </a:r>
            <a:r>
              <a:rPr lang="ru-RU" sz="3600" dirty="0">
                <a:solidFill>
                  <a:srgbClr val="FF0000"/>
                </a:solidFill>
              </a:rPr>
              <a:t>либо его части </a:t>
            </a:r>
            <a:r>
              <a:rPr lang="ru-RU" sz="3600" dirty="0"/>
              <a:t>в течение двух лет подряд.</a:t>
            </a:r>
          </a:p>
          <a:p>
            <a:pPr eaLnBrk="1" hangingPunct="1"/>
            <a:endParaRPr lang="ru-RU" altLang="ru-RU" sz="3600" dirty="0" smtClean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F5E09D-B2F9-4BD9-AE19-1ADDF7242392}" type="slidenum">
              <a:rPr lang="ru-RU" altLang="ru-RU"/>
              <a:pPr>
                <a:defRPr/>
              </a:pPr>
              <a:t>98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65139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 smtClean="0"/>
              <a:t>Определение </a:t>
            </a:r>
            <a:r>
              <a:rPr lang="ru-RU" sz="2700" dirty="0"/>
              <a:t>периода и порядок предоставления</a:t>
            </a:r>
            <a:br>
              <a:rPr lang="ru-RU" sz="2700" dirty="0"/>
            </a:br>
            <a:r>
              <a:rPr lang="kk-KZ" sz="2700" dirty="0"/>
              <a:t>        </a:t>
            </a:r>
            <a:r>
              <a:rPr lang="ru-RU" sz="2700" dirty="0" smtClean="0"/>
              <a:t>оплачиваемых  </a:t>
            </a:r>
            <a:r>
              <a:rPr lang="ru-RU" sz="2700" dirty="0"/>
              <a:t>ежегодных трудовых отпусков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Оплачиваемый ежегодный трудовой отпуск работнику за первый и последующие годы работы по соглашению сторон </a:t>
            </a:r>
            <a:r>
              <a:rPr lang="ru-RU" b="1" dirty="0"/>
              <a:t>предоставляется в любое время рабочего года</a:t>
            </a:r>
            <a:r>
              <a:rPr lang="ru-RU" dirty="0"/>
              <a:t>. </a:t>
            </a:r>
          </a:p>
          <a:p>
            <a:r>
              <a:rPr lang="ru-RU" dirty="0"/>
              <a:t>Оплата ежегодного трудового отпуска производится не позднее чем за три </a:t>
            </a:r>
            <a:r>
              <a:rPr lang="ru-RU" dirty="0">
                <a:solidFill>
                  <a:srgbClr val="FF0000"/>
                </a:solidFill>
              </a:rPr>
              <a:t>рабочих </a:t>
            </a:r>
            <a:r>
              <a:rPr lang="ru-RU" dirty="0"/>
              <a:t>дня до его начала, а в случае предоставления трудового отпуска вне графика отпуск</a:t>
            </a:r>
            <a:r>
              <a:rPr lang="kk-KZ" dirty="0"/>
              <a:t>ов</a:t>
            </a:r>
            <a:r>
              <a:rPr lang="ru-RU" dirty="0"/>
              <a:t> – не позднее трех </a:t>
            </a:r>
            <a:r>
              <a:rPr lang="ru-RU" dirty="0">
                <a:solidFill>
                  <a:srgbClr val="FF0000"/>
                </a:solidFill>
              </a:rPr>
              <a:t>рабочих </a:t>
            </a:r>
            <a:r>
              <a:rPr lang="ru-RU" dirty="0"/>
              <a:t>дней со дня его предоставления.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15832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85</TotalTime>
  <Words>4127</Words>
  <Application>Microsoft Office PowerPoint</Application>
  <PresentationFormat>Экран (4:3)</PresentationFormat>
  <Paragraphs>356</Paragraphs>
  <Slides>102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102</vt:i4>
      </vt:variant>
    </vt:vector>
  </HeadingPairs>
  <TitlesOfParts>
    <vt:vector size="103" baseType="lpstr">
      <vt:lpstr>Открытая</vt:lpstr>
      <vt:lpstr> </vt:lpstr>
      <vt:lpstr>Презентация PowerPoint</vt:lpstr>
      <vt:lpstr>представители работников -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Порядок рассмотрения индивидуального трудового спора  </vt:lpstr>
      <vt:lpstr>Презентация PowerPoint</vt:lpstr>
      <vt:lpstr>Презентация PowerPoint</vt:lpstr>
      <vt:lpstr>Презентация PowerPoint</vt:lpstr>
      <vt:lpstr>Презентация PowerPoint</vt:lpstr>
      <vt:lpstr>Сроки обращения по рассмотрению индивидуальных трудовых споров  </vt:lpstr>
      <vt:lpstr>Презентация PowerPoint</vt:lpstr>
      <vt:lpstr>Презентация PowerPoint</vt:lpstr>
      <vt:lpstr>Презентация PowerPoint</vt:lpstr>
      <vt:lpstr>Презентация PowerPoint</vt:lpstr>
      <vt:lpstr>Создание производственного совета по безопасности и охране труда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Реализация права на оплачиваемый ежегодный трудовой отпуск </vt:lpstr>
      <vt:lpstr>Презентация PowerPoint</vt:lpstr>
      <vt:lpstr>Презентация PowerPoint</vt:lpstr>
      <vt:lpstr>Проект ТК</vt:lpstr>
      <vt:lpstr>Условие о неконкуренции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Временный перевод на другую работу в случае   производственной необходимости (ст. 41 ТК)</vt:lpstr>
      <vt:lpstr>Временный перевод на другую работу в случае производственной необходимости  </vt:lpstr>
      <vt:lpstr>Временный перевод на другую работу в случае простоя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Статья 181. Права и обязанности работника в области  безопасности и охраны труда </vt:lpstr>
      <vt:lpstr>Перевод беременных женщин </vt:lpstr>
      <vt:lpstr>Презентация PowerPoint</vt:lpstr>
      <vt:lpstr>Презентация PowerPoint</vt:lpstr>
      <vt:lpstr>Прикомандирование работника к другому юридическому лицу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Основания расторжения трудового договора                     по инициативе работодателя  </vt:lpstr>
      <vt:lpstr>Презентация PowerPoint</vt:lpstr>
      <vt:lpstr>Презентация PowerPoint</vt:lpstr>
      <vt:lpstr>Презентация PowerPoint</vt:lpstr>
      <vt:lpstr>   Ограничение возможности расторжения трудового                    договора по инициативе работодателя    </vt:lpstr>
      <vt:lpstr>Презентация PowerPoint</vt:lpstr>
      <vt:lpstr>Основание расторжения ТД</vt:lpstr>
      <vt:lpstr>Презентация PowerPoint</vt:lpstr>
      <vt:lpstr>Презентация PowerPoint</vt:lpstr>
      <vt:lpstr>Основание расторжения ТД</vt:lpstr>
      <vt:lpstr>Основания расторжения трудового договора                     по инициативе работодателя</vt:lpstr>
      <vt:lpstr>Основания расторжения трудового договора                     по инициативе работодателя  </vt:lpstr>
      <vt:lpstr>Права и обязанности работодателя в области                      безопасности и охраны труда  </vt:lpstr>
      <vt:lpstr>Презентация PowerPoint</vt:lpstr>
      <vt:lpstr>25) отсутствия работника на работе более одного месяца по неизвестным работодателю причинам. </vt:lpstr>
      <vt:lpstr>Порядок расторжения трудового договора                     по инициативе работника  </vt:lpstr>
      <vt:lpstr>Презентация PowerPoint</vt:lpstr>
      <vt:lpstr>Порядок расторжения трудового договора                     по инициативе работника  </vt:lpstr>
      <vt:lpstr>Презентация PowerPoint</vt:lpstr>
      <vt:lpstr>Презентация PowerPoint</vt:lpstr>
      <vt:lpstr>Ст. 26 Закона РК о профсоюзах </vt:lpstr>
      <vt:lpstr>Удержание из заработной платы</vt:lpstr>
      <vt:lpstr>Презентация PowerPoint</vt:lpstr>
      <vt:lpstr>Презентация PowerPoint</vt:lpstr>
      <vt:lpstr>Презентация PowerPoint</vt:lpstr>
      <vt:lpstr>Презентация PowerPoint</vt:lpstr>
      <vt:lpstr>Выходные дни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ежегодный трудовой отпуск  (87  ТК)</vt:lpstr>
      <vt:lpstr>Ст. 94  ТК Случаи и порядок перенесения оплачиваемого ежегодного трудового отпуска</vt:lpstr>
      <vt:lpstr>Презентация PowerPoint</vt:lpstr>
      <vt:lpstr>Презентация PowerPoint</vt:lpstr>
      <vt:lpstr>  Определение периода и порядок предоставления         оплачиваемых  ежегодных трудовых отпусков  </vt:lpstr>
      <vt:lpstr>Предоставление трудового отпуска по частям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Наталья</dc:creator>
  <cp:lastModifiedBy>Наталья</cp:lastModifiedBy>
  <cp:revision>27</cp:revision>
  <dcterms:created xsi:type="dcterms:W3CDTF">2015-11-15T12:21:42Z</dcterms:created>
  <dcterms:modified xsi:type="dcterms:W3CDTF">2015-11-26T16:28:18Z</dcterms:modified>
</cp:coreProperties>
</file>